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9"/>
  </p:notesMasterIdLst>
  <p:handoutMasterIdLst>
    <p:handoutMasterId r:id="rId10"/>
  </p:handoutMasterIdLst>
  <p:sldIdLst>
    <p:sldId id="2145706330" r:id="rId6"/>
    <p:sldId id="2145706328" r:id="rId7"/>
    <p:sldId id="2145706372" r:id="rId8"/>
  </p:sldIdLst>
  <p:sldSz cx="12192000" cy="6858000"/>
  <p:notesSz cx="6858000" cy="9144000"/>
  <p:custDataLst>
    <p:tags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9E6A30-55BF-481F-4FE1-5DC438F8B9E6}" name="Linda Wrong" initials="LW" userId="S::linda.wrong@contourglobal.com::e178ee7a-900e-49a5-9dcb-c516f630afe5" providerId="AD"/>
  <p188:author id="{C72B5862-FB45-8112-E1AA-BAB5D9A65FC9}" name="Will France" initials="WF" userId="S::will.france@erm.com::a5775c6f-cf2e-4713-9a49-25ecc2defd1c" providerId="AD"/>
  <p188:author id="{FF0D17D6-10CB-A59C-4A50-A4EDCE77C411}" name="Andrew Budsock" initials="AB" userId="S::Andrew.Budsock@erm.com::de50c94d-00d8-4ddc-8d10-fdd182193238" providerId="AD"/>
  <p188:author id="{0DB7CEEA-2413-9500-C768-BB162B369C41}" name="Alex MacKay" initials="AM" userId="S::alex.mackay@erm.com::79d2a513-57f8-49e3-a101-275a2baa4f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C143"/>
    <a:srgbClr val="2A4A8D"/>
    <a:srgbClr val="004990"/>
    <a:srgbClr val="709ECF"/>
    <a:srgbClr val="63AC41"/>
    <a:srgbClr val="4DB848"/>
    <a:srgbClr val="077439"/>
    <a:srgbClr val="85BC22"/>
    <a:srgbClr val="A8CF38"/>
    <a:srgbClr val="0AA6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2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7F275C-DA37-9403-3E70-97D49CB37F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277EF4D-542E-D302-B0ED-9464ADFAA2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E94438-C1BB-4663-8D07-7426C5840A15}" type="datetimeFigureOut">
              <a:rPr lang="en-GB" smtClean="0"/>
              <a:t>16/07/2025</a:t>
            </a:fld>
            <a:endParaRPr lang="en-GB"/>
          </a:p>
        </p:txBody>
      </p:sp>
      <p:sp>
        <p:nvSpPr>
          <p:cNvPr id="4" name="Footer Placeholder 3">
            <a:extLst>
              <a:ext uri="{FF2B5EF4-FFF2-40B4-BE49-F238E27FC236}">
                <a16:creationId xmlns:a16="http://schemas.microsoft.com/office/drawing/2014/main" id="{5D65A1D7-565E-F0BA-29DA-448F9F4C1E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B847248-D514-0E2A-7BEA-39E1FF610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03BC41-07BB-44F5-90BA-A48D2AB95707}" type="slidenum">
              <a:rPr lang="en-GB" smtClean="0"/>
              <a:t>‹#›</a:t>
            </a:fld>
            <a:endParaRPr lang="en-GB"/>
          </a:p>
        </p:txBody>
      </p:sp>
    </p:spTree>
    <p:extLst>
      <p:ext uri="{BB962C8B-B14F-4D97-AF65-F5344CB8AC3E}">
        <p14:creationId xmlns:p14="http://schemas.microsoft.com/office/powerpoint/2010/main" val="661897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9EAA9-EB26-47E9-873C-0C4C66F36D8C}"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C34398-FC83-47C5-8F2D-206EC0D4F8A2}" type="slidenum">
              <a:rPr lang="en-US" smtClean="0"/>
              <a:t>‹#›</a:t>
            </a:fld>
            <a:endParaRPr lang="en-US"/>
          </a:p>
        </p:txBody>
      </p:sp>
    </p:spTree>
    <p:extLst>
      <p:ext uri="{BB962C8B-B14F-4D97-AF65-F5344CB8AC3E}">
        <p14:creationId xmlns:p14="http://schemas.microsoft.com/office/powerpoint/2010/main" val="1632466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emf"/><Relationship Id="rId7" Type="http://schemas.openxmlformats.org/officeDocument/2006/relationships/image" Target="../media/image11.jpeg"/><Relationship Id="rId2" Type="http://schemas.openxmlformats.org/officeDocument/2006/relationships/oleObject" Target="../embeddings/oleObject2.bin"/><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15.jpeg"/><Relationship Id="rId10" Type="http://schemas.openxmlformats.org/officeDocument/2006/relationships/image" Target="../media/image2.png"/><Relationship Id="rId4" Type="http://schemas.openxmlformats.org/officeDocument/2006/relationships/image" Target="../media/image14.jpeg"/><Relationship Id="rId9" Type="http://schemas.microsoft.com/office/2007/relationships/hdphoto" Target="../media/hdphoto1.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CBDF5-204A-E68F-5F75-EF1BEA045FB0}"/>
              </a:ext>
            </a:extLst>
          </p:cNvPr>
          <p:cNvSpPr>
            <a:spLocks noGrp="1"/>
          </p:cNvSpPr>
          <p:nvPr>
            <p:ph type="ctrTitle"/>
          </p:nvPr>
        </p:nvSpPr>
        <p:spPr>
          <a:xfrm>
            <a:off x="1524000" y="698299"/>
            <a:ext cx="9144000" cy="2387600"/>
          </a:xfrm>
        </p:spPr>
        <p:txBody>
          <a:bodyPr anchor="b"/>
          <a:lstStyle>
            <a:lvl1pPr algn="ctr">
              <a:defRPr sz="6000" b="1">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CA8B2AA-AD02-D1D5-3120-8CCAA842F882}"/>
              </a:ext>
            </a:extLst>
          </p:cNvPr>
          <p:cNvSpPr>
            <a:spLocks noGrp="1"/>
          </p:cNvSpPr>
          <p:nvPr>
            <p:ph type="subTitle" idx="1"/>
          </p:nvPr>
        </p:nvSpPr>
        <p:spPr>
          <a:xfrm>
            <a:off x="1524000" y="3177974"/>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Rectangle 6">
            <a:extLst>
              <a:ext uri="{FF2B5EF4-FFF2-40B4-BE49-F238E27FC236}">
                <a16:creationId xmlns:a16="http://schemas.microsoft.com/office/drawing/2014/main" id="{71B49827-DB38-67EF-8234-FD0DCC2BEC64}"/>
              </a:ext>
            </a:extLst>
          </p:cNvPr>
          <p:cNvSpPr/>
          <p:nvPr userDrawn="1"/>
        </p:nvSpPr>
        <p:spPr>
          <a:xfrm>
            <a:off x="421924" y="6506307"/>
            <a:ext cx="11399043" cy="56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ContourGlobal logo in transparent PNG and vectorized SVG formats">
            <a:extLst>
              <a:ext uri="{FF2B5EF4-FFF2-40B4-BE49-F238E27FC236}">
                <a16:creationId xmlns:a16="http://schemas.microsoft.com/office/drawing/2014/main" id="{64EB3056-1637-5409-977A-0FD761332C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73730" y="5078648"/>
            <a:ext cx="3447237" cy="1028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099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8570" y="12520"/>
            <a:ext cx="8402705" cy="83720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0866427" y="6488749"/>
            <a:ext cx="940775" cy="305694"/>
          </a:xfrm>
          <a:prstGeom prst="rect">
            <a:avLst/>
          </a:prstGeom>
        </p:spPr>
        <p:txBody>
          <a:bodyPr/>
          <a:lstStyle/>
          <a:p>
            <a:fld id="{AC602EB6-6387-C140-B491-6920ECC9A08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15461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8570" y="12520"/>
            <a:ext cx="8402705" cy="837208"/>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F689C071-12F0-F82F-C1B5-9FC0CA18F4F6}"/>
              </a:ext>
            </a:extLst>
          </p:cNvPr>
          <p:cNvSpPr>
            <a:spLocks noGrp="1"/>
          </p:cNvSpPr>
          <p:nvPr>
            <p:ph type="sldNum" sz="quarter" idx="12"/>
          </p:nvPr>
        </p:nvSpPr>
        <p:spPr>
          <a:xfrm>
            <a:off x="10866427" y="6488749"/>
            <a:ext cx="940775" cy="305694"/>
          </a:xfrm>
          <a:prstGeom prst="rect">
            <a:avLst/>
          </a:prstGeom>
        </p:spPr>
        <p:txBody>
          <a:bodyPr/>
          <a:lstStyle/>
          <a:p>
            <a:fld id="{AC602EB6-6387-C140-B491-6920ECC9A08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44830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8570" y="12520"/>
            <a:ext cx="8402705" cy="837208"/>
          </a:xfrm>
          <a:prstGeom prst="rect">
            <a:avLst/>
          </a:prstGeom>
        </p:spPr>
        <p:txBody>
          <a:bodyPr/>
          <a:lstStyle/>
          <a:p>
            <a:r>
              <a:rPr lang="en-US"/>
              <a:t>Click to edit Master title style</a:t>
            </a:r>
          </a:p>
        </p:txBody>
      </p:sp>
      <p:sp>
        <p:nvSpPr>
          <p:cNvPr id="6" name="Slide Number Placeholder 6">
            <a:extLst>
              <a:ext uri="{FF2B5EF4-FFF2-40B4-BE49-F238E27FC236}">
                <a16:creationId xmlns:a16="http://schemas.microsoft.com/office/drawing/2014/main" id="{B305AF09-137F-ACCF-9CB1-0547D1A7C3E7}"/>
              </a:ext>
            </a:extLst>
          </p:cNvPr>
          <p:cNvSpPr>
            <a:spLocks noGrp="1"/>
          </p:cNvSpPr>
          <p:nvPr>
            <p:ph type="sldNum" sz="quarter" idx="12"/>
          </p:nvPr>
        </p:nvSpPr>
        <p:spPr>
          <a:xfrm>
            <a:off x="10866427" y="6488749"/>
            <a:ext cx="940775" cy="305694"/>
          </a:xfrm>
          <a:prstGeom prst="rect">
            <a:avLst/>
          </a:prstGeom>
        </p:spPr>
        <p:txBody>
          <a:bodyPr/>
          <a:lstStyle/>
          <a:p>
            <a:fld id="{AC602EB6-6387-C140-B491-6920ECC9A08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11889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228" y="1600201"/>
            <a:ext cx="1136994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a:xfrm>
            <a:off x="408570" y="222680"/>
            <a:ext cx="9503854" cy="517072"/>
          </a:xfrm>
        </p:spPr>
        <p:txBody>
          <a:bodyPr/>
          <a:lstStyle/>
          <a:p>
            <a:r>
              <a:rPr lang="en-US"/>
              <a:t>Click to edit Master title style</a:t>
            </a:r>
            <a:endParaRPr lang="fr-FR"/>
          </a:p>
        </p:txBody>
      </p:sp>
      <p:sp>
        <p:nvSpPr>
          <p:cNvPr id="11" name="Date Placeholder 3">
            <a:extLst>
              <a:ext uri="{FF2B5EF4-FFF2-40B4-BE49-F238E27FC236}">
                <a16:creationId xmlns:a16="http://schemas.microsoft.com/office/drawing/2014/main" id="{A63CE9CD-62AD-4E3A-8819-C331D8668049}"/>
              </a:ext>
            </a:extLst>
          </p:cNvPr>
          <p:cNvSpPr>
            <a:spLocks noGrp="1"/>
          </p:cNvSpPr>
          <p:nvPr>
            <p:ph type="dt" sz="half" idx="2"/>
          </p:nvPr>
        </p:nvSpPr>
        <p:spPr>
          <a:xfrm>
            <a:off x="5055488" y="6529739"/>
            <a:ext cx="2081024" cy="265650"/>
          </a:xfrm>
          <a:prstGeom prst="rect">
            <a:avLst/>
          </a:prstGeom>
        </p:spPr>
        <p:txBody>
          <a:bodyPr vert="horz" lIns="0" tIns="0" rIns="0" bIns="0" rtlCol="0" anchor="b" anchorCtr="0"/>
          <a:lstStyle>
            <a:defPPr>
              <a:defRPr lang="en-US"/>
            </a:defPPr>
            <a:lvl1pPr marL="0" algn="ct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endParaRPr lang="en-US"/>
          </a:p>
        </p:txBody>
      </p:sp>
      <p:sp>
        <p:nvSpPr>
          <p:cNvPr id="12" name="Slide Number Placeholder 5">
            <a:extLst>
              <a:ext uri="{FF2B5EF4-FFF2-40B4-BE49-F238E27FC236}">
                <a16:creationId xmlns:a16="http://schemas.microsoft.com/office/drawing/2014/main" id="{458FE633-9166-4510-B83E-9519F44DCF8A}"/>
              </a:ext>
            </a:extLst>
          </p:cNvPr>
          <p:cNvSpPr>
            <a:spLocks noGrp="1"/>
          </p:cNvSpPr>
          <p:nvPr>
            <p:ph type="sldNum" sz="quarter" idx="4"/>
          </p:nvPr>
        </p:nvSpPr>
        <p:spPr>
          <a:xfrm>
            <a:off x="10866427" y="6512603"/>
            <a:ext cx="940775" cy="305694"/>
          </a:xfrm>
          <a:prstGeom prst="rect">
            <a:avLst/>
          </a:prstGeom>
        </p:spPr>
        <p:txBody>
          <a:bodyPr vert="horz" lIns="0" tIns="0" rIns="0" bIns="0" rtlCol="0" anchor="b" anchorCtr="0"/>
          <a:lstStyle>
            <a:lvl1pPr algn="r">
              <a:defRPr sz="1200">
                <a:solidFill>
                  <a:schemeClr val="bg1"/>
                </a:solidFill>
              </a:defRPr>
            </a:lvl1pPr>
          </a:lstStyle>
          <a:p>
            <a:pPr defTabSz="457200"/>
            <a:fld id="{AC602EB6-6387-C140-B491-6920ECC9A084}" type="slidenum">
              <a:rPr lang="en-US" smtClean="0">
                <a:solidFill>
                  <a:prstClr val="white"/>
                </a:solidFill>
              </a:rPr>
              <a:pPr defTabSz="457200"/>
              <a:t>‹#›</a:t>
            </a:fld>
            <a:endParaRPr lang="en-US">
              <a:solidFill>
                <a:prstClr val="white"/>
              </a:solidFill>
            </a:endParaRPr>
          </a:p>
        </p:txBody>
      </p:sp>
      <p:sp>
        <p:nvSpPr>
          <p:cNvPr id="13" name="Footer Placeholder 4">
            <a:extLst>
              <a:ext uri="{FF2B5EF4-FFF2-40B4-BE49-F238E27FC236}">
                <a16:creationId xmlns:a16="http://schemas.microsoft.com/office/drawing/2014/main" id="{99C61A55-8642-405C-89DD-0215CB81D953}"/>
              </a:ext>
            </a:extLst>
          </p:cNvPr>
          <p:cNvSpPr>
            <a:spLocks noGrp="1"/>
          </p:cNvSpPr>
          <p:nvPr>
            <p:ph type="ftr" sz="quarter" idx="3"/>
          </p:nvPr>
        </p:nvSpPr>
        <p:spPr>
          <a:xfrm>
            <a:off x="179077" y="6533356"/>
            <a:ext cx="4661260" cy="252640"/>
          </a:xfrm>
          <a:prstGeom prst="rect">
            <a:avLst/>
          </a:prstGeom>
        </p:spPr>
        <p:txBody>
          <a:bodyPr vert="horz" lIns="0" tIns="0" rIns="0" bIns="0" rtlCol="0" anchor="b" anchorCtr="0"/>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endParaRPr lang="en-US" dirty="0"/>
          </a:p>
        </p:txBody>
      </p:sp>
    </p:spTree>
    <p:extLst>
      <p:ext uri="{BB962C8B-B14F-4D97-AF65-F5344CB8AC3E}">
        <p14:creationId xmlns:p14="http://schemas.microsoft.com/office/powerpoint/2010/main" val="3144739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a:extLst>
              <a:ext uri="{FF2B5EF4-FFF2-40B4-BE49-F238E27FC236}">
                <a16:creationId xmlns:a16="http://schemas.microsoft.com/office/drawing/2014/main" id="{91A7C63B-445E-D0C0-A918-CBCBA89C3C62}"/>
              </a:ext>
            </a:extLst>
          </p:cNvPr>
          <p:cNvSpPr>
            <a:spLocks noGrp="1"/>
          </p:cNvSpPr>
          <p:nvPr>
            <p:ph type="sldNum" sz="quarter" idx="12"/>
          </p:nvPr>
        </p:nvSpPr>
        <p:spPr>
          <a:xfrm>
            <a:off x="10866427" y="6488749"/>
            <a:ext cx="940775" cy="305694"/>
          </a:xfrm>
          <a:prstGeom prst="rect">
            <a:avLst/>
          </a:prstGeom>
        </p:spPr>
        <p:txBody>
          <a:bodyPr/>
          <a:lstStyle/>
          <a:p>
            <a:fld id="{AC602EB6-6387-C140-B491-6920ECC9A08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76511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4228" y="4800600"/>
            <a:ext cx="11369941"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94228" y="1459631"/>
            <a:ext cx="11369941" cy="32679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94228" y="5500419"/>
            <a:ext cx="11369941" cy="671781"/>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a:extLst>
              <a:ext uri="{FF2B5EF4-FFF2-40B4-BE49-F238E27FC236}">
                <a16:creationId xmlns:a16="http://schemas.microsoft.com/office/drawing/2014/main" id="{FCD6DC66-414F-ADD8-CE37-77E3AFE72FA4}"/>
              </a:ext>
            </a:extLst>
          </p:cNvPr>
          <p:cNvSpPr>
            <a:spLocks noGrp="1"/>
          </p:cNvSpPr>
          <p:nvPr>
            <p:ph type="sldNum" sz="quarter" idx="12"/>
          </p:nvPr>
        </p:nvSpPr>
        <p:spPr>
          <a:xfrm>
            <a:off x="10866427" y="6488749"/>
            <a:ext cx="940775" cy="305694"/>
          </a:xfrm>
          <a:prstGeom prst="rect">
            <a:avLst/>
          </a:prstGeom>
        </p:spPr>
        <p:txBody>
          <a:bodyPr/>
          <a:lstStyle/>
          <a:p>
            <a:fld id="{AC602EB6-6387-C140-B491-6920ECC9A08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1387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7510A-B4BE-34FE-FDDE-10BA1A05705D}"/>
              </a:ext>
            </a:extLst>
          </p:cNvPr>
          <p:cNvSpPr>
            <a:spLocks noGrp="1"/>
          </p:cNvSpPr>
          <p:nvPr>
            <p:ph type="title"/>
          </p:nvPr>
        </p:nvSpPr>
        <p:spPr>
          <a:xfrm>
            <a:off x="863645" y="2233682"/>
            <a:ext cx="10515600" cy="1325563"/>
          </a:xfrm>
        </p:spPr>
        <p:txBody>
          <a:bodyPr/>
          <a:lstStyle>
            <a:lvl1pPr>
              <a:defRPr b="1"/>
            </a:lvl1pPr>
          </a:lstStyle>
          <a:p>
            <a:r>
              <a:rPr lang="en-GB"/>
              <a:t>Click to edit Master title style</a:t>
            </a:r>
            <a:endParaRPr lang="en-IT"/>
          </a:p>
        </p:txBody>
      </p:sp>
      <p:sp>
        <p:nvSpPr>
          <p:cNvPr id="6" name="Rectangle 5">
            <a:extLst>
              <a:ext uri="{FF2B5EF4-FFF2-40B4-BE49-F238E27FC236}">
                <a16:creationId xmlns:a16="http://schemas.microsoft.com/office/drawing/2014/main" id="{19E21CD7-E36B-00BA-DB92-F1A38FF4F2CD}"/>
              </a:ext>
            </a:extLst>
          </p:cNvPr>
          <p:cNvSpPr/>
          <p:nvPr userDrawn="1"/>
        </p:nvSpPr>
        <p:spPr>
          <a:xfrm>
            <a:off x="421924" y="6506307"/>
            <a:ext cx="11399043" cy="56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ContourGlobal logo in transparent PNG and vectorized SVG formats">
            <a:extLst>
              <a:ext uri="{FF2B5EF4-FFF2-40B4-BE49-F238E27FC236}">
                <a16:creationId xmlns:a16="http://schemas.microsoft.com/office/drawing/2014/main" id="{0193F7B2-84B1-DB3D-D3D6-108154B8CE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73730" y="5078648"/>
            <a:ext cx="3447237" cy="1028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23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C90788-6C72-E78D-5F26-F73B57AB83C1}"/>
              </a:ext>
            </a:extLst>
          </p:cNvPr>
          <p:cNvSpPr/>
          <p:nvPr userDrawn="1"/>
        </p:nvSpPr>
        <p:spPr>
          <a:xfrm>
            <a:off x="421924" y="6506307"/>
            <a:ext cx="11399043" cy="56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ContourGlobal logo in transparent PNG and vectorized SVG formats">
            <a:extLst>
              <a:ext uri="{FF2B5EF4-FFF2-40B4-BE49-F238E27FC236}">
                <a16:creationId xmlns:a16="http://schemas.microsoft.com/office/drawing/2014/main" id="{3B18888F-9CE6-52CB-C8B7-86C4504C48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20176" y="5063768"/>
            <a:ext cx="3447237" cy="10287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ridge over water with mountains in the background&#10;&#10;Description automatically generated">
            <a:extLst>
              <a:ext uri="{FF2B5EF4-FFF2-40B4-BE49-F238E27FC236}">
                <a16:creationId xmlns:a16="http://schemas.microsoft.com/office/drawing/2014/main" id="{80E1EE2C-B245-C8D4-237A-660776829F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52255" y="2523368"/>
            <a:ext cx="3747043" cy="2130846"/>
          </a:xfrm>
          <a:prstGeom prst="rect">
            <a:avLst/>
          </a:prstGeom>
        </p:spPr>
      </p:pic>
      <p:pic>
        <p:nvPicPr>
          <p:cNvPr id="9" name="Picture 8" descr="A solar panels in a field&#10;&#10;Description automatically generated">
            <a:extLst>
              <a:ext uri="{FF2B5EF4-FFF2-40B4-BE49-F238E27FC236}">
                <a16:creationId xmlns:a16="http://schemas.microsoft.com/office/drawing/2014/main" id="{D2604759-4E53-044B-DCCA-7CB1BB8223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243748"/>
            <a:ext cx="5065833" cy="2125102"/>
          </a:xfrm>
          <a:prstGeom prst="rect">
            <a:avLst/>
          </a:prstGeom>
        </p:spPr>
      </p:pic>
      <p:pic>
        <p:nvPicPr>
          <p:cNvPr id="10" name="Picture 9" descr="A large field of solar panels&#10;&#10;Description automatically generated">
            <a:extLst>
              <a:ext uri="{FF2B5EF4-FFF2-40B4-BE49-F238E27FC236}">
                <a16:creationId xmlns:a16="http://schemas.microsoft.com/office/drawing/2014/main" id="{E3D0514B-6800-EB92-783F-B9A26BBD80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18142" y="2523368"/>
            <a:ext cx="5081881" cy="2131514"/>
          </a:xfrm>
          <a:prstGeom prst="rect">
            <a:avLst/>
          </a:prstGeom>
        </p:spPr>
      </p:pic>
      <p:pic>
        <p:nvPicPr>
          <p:cNvPr id="11" name="Picture 10" descr="A factory with towers and pipes&#10;&#10;Description automatically generated with medium confidence">
            <a:extLst>
              <a:ext uri="{FF2B5EF4-FFF2-40B4-BE49-F238E27FC236}">
                <a16:creationId xmlns:a16="http://schemas.microsoft.com/office/drawing/2014/main" id="{53350E4A-9708-7F73-3CDD-FFEDC659844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10596" y="243748"/>
            <a:ext cx="2748254" cy="2131514"/>
          </a:xfrm>
          <a:prstGeom prst="rect">
            <a:avLst/>
          </a:prstGeom>
        </p:spPr>
      </p:pic>
      <p:pic>
        <p:nvPicPr>
          <p:cNvPr id="12" name="Picture 11" descr="A group of wind turbines in a snowy field&#10;&#10;Description automatically generated">
            <a:extLst>
              <a:ext uri="{FF2B5EF4-FFF2-40B4-BE49-F238E27FC236}">
                <a16:creationId xmlns:a16="http://schemas.microsoft.com/office/drawing/2014/main" id="{B04E705A-DE39-9B90-FB26-DB119A1F611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03616" y="253469"/>
            <a:ext cx="4080359" cy="2125596"/>
          </a:xfrm>
          <a:prstGeom prst="rect">
            <a:avLst/>
          </a:prstGeom>
        </p:spPr>
      </p:pic>
      <p:pic>
        <p:nvPicPr>
          <p:cNvPr id="13" name="Picture 12" descr="CG13.jpg">
            <a:extLst>
              <a:ext uri="{FF2B5EF4-FFF2-40B4-BE49-F238E27FC236}">
                <a16:creationId xmlns:a16="http://schemas.microsoft.com/office/drawing/2014/main" id="{76192AE9-61E7-36B9-9AA1-34E9C78DA30A}"/>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4386" r="58389" b="64657"/>
          <a:stretch/>
        </p:blipFill>
        <p:spPr>
          <a:xfrm>
            <a:off x="2" y="2523368"/>
            <a:ext cx="3133409" cy="2126646"/>
          </a:xfrm>
          <a:prstGeom prst="rect">
            <a:avLst/>
          </a:prstGeom>
          <a:blipFill>
            <a:blip r:embed="rId9"/>
            <a:tile tx="0" ty="0" sx="100000" sy="100000" flip="none" algn="tl"/>
          </a:blipFill>
        </p:spPr>
      </p:pic>
    </p:spTree>
    <p:extLst>
      <p:ext uri="{BB962C8B-B14F-4D97-AF65-F5344CB8AC3E}">
        <p14:creationId xmlns:p14="http://schemas.microsoft.com/office/powerpoint/2010/main" val="387514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EC97B-0938-FF22-4169-9EA5A8612E55}"/>
              </a:ext>
            </a:extLst>
          </p:cNvPr>
          <p:cNvSpPr>
            <a:spLocks noGrp="1"/>
          </p:cNvSpPr>
          <p:nvPr>
            <p:ph type="title"/>
          </p:nvPr>
        </p:nvSpPr>
        <p:spPr>
          <a:xfrm>
            <a:off x="328267" y="576263"/>
            <a:ext cx="10515600" cy="2852737"/>
          </a:xfrm>
        </p:spPr>
        <p:txBody>
          <a:bodyPr anchor="b"/>
          <a:lstStyle>
            <a:lvl1pPr>
              <a:defRPr sz="6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04F2F7-1892-F93F-D4B2-4FE42272A0C8}"/>
              </a:ext>
            </a:extLst>
          </p:cNvPr>
          <p:cNvSpPr>
            <a:spLocks noGrp="1"/>
          </p:cNvSpPr>
          <p:nvPr>
            <p:ph type="body" idx="1"/>
          </p:nvPr>
        </p:nvSpPr>
        <p:spPr>
          <a:xfrm>
            <a:off x="328267" y="3455988"/>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1A0D03F-1A8A-C071-455F-C369E9A31D73}"/>
              </a:ext>
            </a:extLst>
          </p:cNvPr>
          <p:cNvSpPr/>
          <p:nvPr userDrawn="1"/>
        </p:nvSpPr>
        <p:spPr>
          <a:xfrm>
            <a:off x="421924" y="6506307"/>
            <a:ext cx="11399043" cy="56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ContourGlobal logo in transparent PNG and vectorized SVG formats">
            <a:extLst>
              <a:ext uri="{FF2B5EF4-FFF2-40B4-BE49-F238E27FC236}">
                <a16:creationId xmlns:a16="http://schemas.microsoft.com/office/drawing/2014/main" id="{F979A9FB-FE97-7F18-4AD7-8F3E344B6F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73730" y="5078648"/>
            <a:ext cx="3447237" cy="1028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38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flip="none" rotWithShape="1">
          <a:gsLst>
            <a:gs pos="49000">
              <a:srgbClr val="004990"/>
            </a:gs>
            <a:gs pos="0">
              <a:srgbClr val="004990"/>
            </a:gs>
            <a:gs pos="100000">
              <a:srgbClr val="63AC41"/>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36015"/>
            <a:ext cx="10363200" cy="2907311"/>
          </a:xfrm>
          <a:prstGeom prst="rect">
            <a:avLst/>
          </a:prstGeom>
        </p:spPr>
        <p:txBody>
          <a:bodyPr anchor="t">
            <a:normAutofit/>
          </a:bodyPr>
          <a:lstStyle>
            <a:lvl1pPr algn="ctr">
              <a:defRPr sz="4200" b="0"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14400" y="3301179"/>
            <a:ext cx="10363200" cy="684459"/>
          </a:xfrm>
          <a:prstGeom prst="rect">
            <a:avLst/>
          </a:prstGeom>
        </p:spPr>
        <p:txBody>
          <a:bodyPr lIns="0" tIns="0" rIns="0" bIns="0" anchor="b"/>
          <a:lstStyle>
            <a:lvl1pPr marL="0" indent="0" algn="ctr">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0867996" y="6446681"/>
            <a:ext cx="940775" cy="305694"/>
          </a:xfrm>
          <a:prstGeom prst="rect">
            <a:avLst/>
          </a:prstGeom>
        </p:spPr>
        <p:txBody>
          <a:bodyPr/>
          <a:lstStyle/>
          <a:p>
            <a:fld id="{AC602EB6-6387-C140-B491-6920ECC9A084}" type="slidenum">
              <a:rPr lang="en-US" smtClean="0">
                <a:solidFill>
                  <a:prstClr val="white"/>
                </a:solidFill>
              </a:rPr>
              <a:pPr/>
              <a:t>‹#›</a:t>
            </a:fld>
            <a:endParaRPr lang="en-US">
              <a:solidFill>
                <a:prstClr val="white"/>
              </a:solidFill>
            </a:endParaRPr>
          </a:p>
        </p:txBody>
      </p:sp>
      <p:pic>
        <p:nvPicPr>
          <p:cNvPr id="23" name="Picture 22">
            <a:extLst>
              <a:ext uri="{FF2B5EF4-FFF2-40B4-BE49-F238E27FC236}">
                <a16:creationId xmlns:a16="http://schemas.microsoft.com/office/drawing/2014/main" id="{B87B2C7E-2D06-45B3-ABAC-EBA30242C9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18056" y="4043491"/>
            <a:ext cx="4697129" cy="2362365"/>
          </a:xfrm>
          <a:prstGeom prst="rect">
            <a:avLst/>
          </a:prstGeom>
        </p:spPr>
      </p:pic>
      <p:pic>
        <p:nvPicPr>
          <p:cNvPr id="24" name="Picture 23">
            <a:extLst>
              <a:ext uri="{FF2B5EF4-FFF2-40B4-BE49-F238E27FC236}">
                <a16:creationId xmlns:a16="http://schemas.microsoft.com/office/drawing/2014/main" id="{587335CD-DB2B-4E93-B261-AD616814952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632334" y="4043491"/>
            <a:ext cx="2834237" cy="2362365"/>
          </a:xfrm>
          <a:prstGeom prst="rect">
            <a:avLst/>
          </a:prstGeom>
        </p:spPr>
      </p:pic>
      <p:pic>
        <p:nvPicPr>
          <p:cNvPr id="25" name="Picture 24">
            <a:extLst>
              <a:ext uri="{FF2B5EF4-FFF2-40B4-BE49-F238E27FC236}">
                <a16:creationId xmlns:a16="http://schemas.microsoft.com/office/drawing/2014/main" id="{2DD1F1E2-FF6E-4474-B623-76C7412E8098}"/>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a:ext>
            </a:extLst>
          </a:blip>
          <a:srcRect/>
          <a:stretch/>
        </p:blipFill>
        <p:spPr>
          <a:xfrm>
            <a:off x="1" y="4038256"/>
            <a:ext cx="4575897" cy="2353565"/>
          </a:xfrm>
          <a:prstGeom prst="rect">
            <a:avLst/>
          </a:prstGeom>
        </p:spPr>
      </p:pic>
    </p:spTree>
    <p:extLst>
      <p:ext uri="{BB962C8B-B14F-4D97-AF65-F5344CB8AC3E}">
        <p14:creationId xmlns:p14="http://schemas.microsoft.com/office/powerpoint/2010/main" val="3187998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62F3D622-B715-4A46-B3C8-F1604922C369}"/>
              </a:ext>
            </a:extLst>
          </p:cNvPr>
          <p:cNvGraphicFramePr>
            <a:graphicFrameLocks noChangeAspect="1"/>
          </p:cNvGraphicFramePr>
          <p:nvPr userDrawn="1"/>
        </p:nvGraphicFramePr>
        <p:xfrm>
          <a:off x="3420901" y="2528949"/>
          <a:ext cx="4770679" cy="2386584"/>
        </p:xfrm>
        <a:graphic>
          <a:graphicData uri="http://schemas.openxmlformats.org/presentationml/2006/ole">
            <mc:AlternateContent xmlns:mc="http://schemas.openxmlformats.org/markup-compatibility/2006">
              <mc:Choice xmlns:v="urn:schemas-microsoft-com:vml" Requires="v">
                <p:oleObj name="Acrobat Document" r:id="rId2" imgW="9953487" imgH="6638712" progId="Acrobat.Document.2017">
                  <p:embed/>
                </p:oleObj>
              </mc:Choice>
              <mc:Fallback>
                <p:oleObj name="Acrobat Document" r:id="rId2" imgW="9953487" imgH="6638712" progId="Acrobat.Document.2017">
                  <p:embed/>
                  <p:pic>
                    <p:nvPicPr>
                      <p:cNvPr id="9" name="Object 8">
                        <a:extLst>
                          <a:ext uri="{FF2B5EF4-FFF2-40B4-BE49-F238E27FC236}">
                            <a16:creationId xmlns:a16="http://schemas.microsoft.com/office/drawing/2014/main" id="{62F3D622-B715-4A46-B3C8-F1604922C369}"/>
                          </a:ext>
                        </a:extLst>
                      </p:cNvPr>
                      <p:cNvPicPr/>
                      <p:nvPr/>
                    </p:nvPicPr>
                    <p:blipFill>
                      <a:blip r:embed="rId3"/>
                      <a:stretch>
                        <a:fillRect/>
                      </a:stretch>
                    </p:blipFill>
                    <p:spPr>
                      <a:xfrm>
                        <a:off x="3420901" y="2528949"/>
                        <a:ext cx="4770679" cy="2386584"/>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7B5AF5E6-C7B7-4251-9A8B-D5308D4111D8}"/>
              </a:ext>
            </a:extLst>
          </p:cNvPr>
          <p:cNvSpPr/>
          <p:nvPr userDrawn="1"/>
        </p:nvSpPr>
        <p:spPr>
          <a:xfrm>
            <a:off x="4705335" y="2525590"/>
            <a:ext cx="60959" cy="24224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DF835391-D134-463C-BBC0-C7EDA9D55B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32831" y="2528011"/>
            <a:ext cx="4769237" cy="2382759"/>
          </a:xfrm>
          <a:prstGeom prst="rect">
            <a:avLst/>
          </a:prstGeom>
        </p:spPr>
      </p:pic>
      <p:pic>
        <p:nvPicPr>
          <p:cNvPr id="13" name="Picture 12">
            <a:extLst>
              <a:ext uri="{FF2B5EF4-FFF2-40B4-BE49-F238E27FC236}">
                <a16:creationId xmlns:a16="http://schemas.microsoft.com/office/drawing/2014/main" id="{27D748E6-7CD4-4656-B689-9A19FCECEB4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539" y="2525589"/>
            <a:ext cx="4709531" cy="2387600"/>
          </a:xfrm>
          <a:prstGeom prst="rect">
            <a:avLst/>
          </a:prstGeom>
        </p:spPr>
      </p:pic>
      <p:pic>
        <p:nvPicPr>
          <p:cNvPr id="17" name="Picture 16">
            <a:extLst>
              <a:ext uri="{FF2B5EF4-FFF2-40B4-BE49-F238E27FC236}">
                <a16:creationId xmlns:a16="http://schemas.microsoft.com/office/drawing/2014/main" id="{FAB8965C-9954-4501-9B95-B8376508901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b="1392"/>
          <a:stretch/>
        </p:blipFill>
        <p:spPr>
          <a:xfrm>
            <a:off x="7432831" y="129738"/>
            <a:ext cx="4770255" cy="2365751"/>
          </a:xfrm>
          <a:prstGeom prst="rect">
            <a:avLst/>
          </a:prstGeom>
        </p:spPr>
      </p:pic>
      <p:pic>
        <p:nvPicPr>
          <p:cNvPr id="19" name="Picture 18">
            <a:extLst>
              <a:ext uri="{FF2B5EF4-FFF2-40B4-BE49-F238E27FC236}">
                <a16:creationId xmlns:a16="http://schemas.microsoft.com/office/drawing/2014/main" id="{9B19DE64-47CB-41E4-9AD7-4DEFFFECEB5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4964" r="2651"/>
          <a:stretch/>
        </p:blipFill>
        <p:spPr>
          <a:xfrm>
            <a:off x="4760949" y="129738"/>
            <a:ext cx="2618381" cy="2362365"/>
          </a:xfrm>
          <a:prstGeom prst="rect">
            <a:avLst/>
          </a:prstGeom>
        </p:spPr>
      </p:pic>
      <p:pic>
        <p:nvPicPr>
          <p:cNvPr id="21" name="Picture 20">
            <a:extLst>
              <a:ext uri="{FF2B5EF4-FFF2-40B4-BE49-F238E27FC236}">
                <a16:creationId xmlns:a16="http://schemas.microsoft.com/office/drawing/2014/main" id="{1A81E9E9-14FB-4773-AD2A-F09CFE73DF27}"/>
              </a:ext>
            </a:extLst>
          </p:cNvPr>
          <p:cNvPicPr>
            <a:picLocks noChangeAspect="1"/>
          </p:cNvPicPr>
          <p:nvPr userDrawn="1"/>
        </p:nvPicPr>
        <p:blipFill rotWithShape="1">
          <a:blip r:embed="rId8" cstate="screen">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a:ext>
            </a:extLst>
          </a:blip>
          <a:srcRect l="-101" r="107" b="2481"/>
          <a:stretch/>
        </p:blipFill>
        <p:spPr>
          <a:xfrm>
            <a:off x="-16823" y="124504"/>
            <a:ext cx="4709531" cy="2362364"/>
          </a:xfrm>
          <a:prstGeom prst="rect">
            <a:avLst/>
          </a:prstGeom>
        </p:spPr>
      </p:pic>
      <p:sp>
        <p:nvSpPr>
          <p:cNvPr id="27" name="Rectangle 26">
            <a:extLst>
              <a:ext uri="{FF2B5EF4-FFF2-40B4-BE49-F238E27FC236}">
                <a16:creationId xmlns:a16="http://schemas.microsoft.com/office/drawing/2014/main" id="{49CADEC5-0BBC-4367-9CB3-A61EE3B80D7A}"/>
              </a:ext>
            </a:extLst>
          </p:cNvPr>
          <p:cNvSpPr/>
          <p:nvPr userDrawn="1"/>
        </p:nvSpPr>
        <p:spPr>
          <a:xfrm>
            <a:off x="7379330" y="2525590"/>
            <a:ext cx="60959" cy="24224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433113" y="5020422"/>
            <a:ext cx="7209180" cy="500173"/>
          </a:xfrm>
          <a:prstGeom prst="rect">
            <a:avLst/>
          </a:prstGeom>
        </p:spPr>
        <p:txBody>
          <a:bodyPr anchor="t"/>
          <a:lstStyle>
            <a:lvl1pPr algn="l">
              <a:defRPr sz="28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21924" y="5607712"/>
            <a:ext cx="7220368" cy="860503"/>
          </a:xfrm>
          <a:prstGeom prst="rect">
            <a:avLst/>
          </a:prstGeom>
        </p:spPr>
        <p:txBody>
          <a:bodyPr>
            <a:norm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a:extLst>
              <a:ext uri="{FF2B5EF4-FFF2-40B4-BE49-F238E27FC236}">
                <a16:creationId xmlns:a16="http://schemas.microsoft.com/office/drawing/2014/main" id="{099FDF4F-B51B-3FEB-F40B-47D4074F0FE1}"/>
              </a:ext>
            </a:extLst>
          </p:cNvPr>
          <p:cNvSpPr/>
          <p:nvPr userDrawn="1"/>
        </p:nvSpPr>
        <p:spPr>
          <a:xfrm>
            <a:off x="421924" y="6506307"/>
            <a:ext cx="11399043" cy="56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ContourGlobal logo in transparent PNG and vectorized SVG formats">
            <a:extLst>
              <a:ext uri="{FF2B5EF4-FFF2-40B4-BE49-F238E27FC236}">
                <a16:creationId xmlns:a16="http://schemas.microsoft.com/office/drawing/2014/main" id="{BA66AD5F-3519-60BF-6384-04A189FE0B69}"/>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373730" y="5078648"/>
            <a:ext cx="3447237" cy="1028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864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2" descr="ContourGlobal logo in transparent PNG and vectorized SVG formats">
            <a:extLst>
              <a:ext uri="{FF2B5EF4-FFF2-40B4-BE49-F238E27FC236}">
                <a16:creationId xmlns:a16="http://schemas.microsoft.com/office/drawing/2014/main" id="{24A8F4C3-533A-A4CD-3076-C6826960614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57056" y="2462376"/>
            <a:ext cx="6477888" cy="193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474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447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228" y="1600201"/>
            <a:ext cx="11369941"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1314C30-84C1-D107-755C-54088161EEFB}"/>
              </a:ext>
            </a:extLst>
          </p:cNvPr>
          <p:cNvSpPr>
            <a:spLocks noGrp="1"/>
          </p:cNvSpPr>
          <p:nvPr>
            <p:ph type="title"/>
          </p:nvPr>
        </p:nvSpPr>
        <p:spPr>
          <a:xfrm>
            <a:off x="396684" y="145041"/>
            <a:ext cx="11398632" cy="719004"/>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874776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6.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em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oleObject" Target="../embeddings/oleObject3.bin"/><Relationship Id="rId5" Type="http://schemas.openxmlformats.org/officeDocument/2006/relationships/slideLayout" Target="../slideLayouts/slideLayout12.xml"/><Relationship Id="rId10" Type="http://schemas.openxmlformats.org/officeDocument/2006/relationships/tags" Target="../tags/tag3.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9000">
              <a:srgbClr val="004990"/>
            </a:gs>
            <a:gs pos="0">
              <a:srgbClr val="004990"/>
            </a:gs>
            <a:gs pos="100000">
              <a:srgbClr val="63AC41"/>
            </a:gs>
          </a:gsLst>
          <a:lin ang="2700000" scaled="1"/>
        </a:gra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1549D74-085C-161A-6EDF-5F7F32937F66}"/>
              </a:ext>
            </a:extLst>
          </p:cNvPr>
          <p:cNvGraphicFramePr>
            <a:graphicFrameLocks noChangeAspect="1"/>
          </p:cNvGraphicFramePr>
          <p:nvPr userDrawn="1">
            <p:custDataLst>
              <p:tags r:id="rId9"/>
            </p:custDataLst>
            <p:extLst>
              <p:ext uri="{D42A27DB-BD31-4B8C-83A1-F6EECF244321}">
                <p14:modId xmlns:p14="http://schemas.microsoft.com/office/powerpoint/2010/main" val="13956558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95" imgH="394" progId="TCLayout.ActiveDocument.1">
                  <p:embed/>
                </p:oleObj>
              </mc:Choice>
              <mc:Fallback>
                <p:oleObj name="think-cell Slide" r:id="rId10" imgW="395" imgH="394" progId="TCLayout.ActiveDocument.1">
                  <p:embed/>
                  <p:pic>
                    <p:nvPicPr>
                      <p:cNvPr id="8" name="think-cell data - do not delete" hidden="1">
                        <a:extLst>
                          <a:ext uri="{FF2B5EF4-FFF2-40B4-BE49-F238E27FC236}">
                            <a16:creationId xmlns:a16="http://schemas.microsoft.com/office/drawing/2014/main" id="{81549D74-085C-161A-6EDF-5F7F32937F6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4DE3245-8FA8-7B67-2350-EB755EFA59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C53DBE-C1B2-7C6E-11B7-A101159A54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8D24AA-883E-A712-72F5-F2A6ADAAD5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7FAD92D6-85B8-D18B-859B-D272003A40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26F3451-D613-E547-D655-5170F18800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A4934-879F-4312-B8D1-BDBB0ACEE5EE}" type="slidenum">
              <a:rPr lang="en-GB" smtClean="0"/>
              <a:t>‹#›</a:t>
            </a:fld>
            <a:endParaRPr lang="en-GB"/>
          </a:p>
        </p:txBody>
      </p:sp>
    </p:spTree>
    <p:extLst>
      <p:ext uri="{BB962C8B-B14F-4D97-AF65-F5344CB8AC3E}">
        <p14:creationId xmlns:p14="http://schemas.microsoft.com/office/powerpoint/2010/main" val="481496778"/>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3" r:id="rId3"/>
    <p:sldLayoutId id="2147483651" r:id="rId4"/>
    <p:sldLayoutId id="2147483664" r:id="rId5"/>
    <p:sldLayoutId id="2147483665" r:id="rId6"/>
    <p:sldLayoutId id="2147483675" r:id="rId7"/>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5F3856E-AB56-C9C2-1C1F-CDB31B6160D8}"/>
              </a:ext>
            </a:extLst>
          </p:cNvPr>
          <p:cNvGraphicFramePr>
            <a:graphicFrameLocks noChangeAspect="1"/>
          </p:cNvGraphicFramePr>
          <p:nvPr userDrawn="1">
            <p:custDataLst>
              <p:tags r:id="rId10"/>
            </p:custDataLst>
            <p:extLst>
              <p:ext uri="{D42A27DB-BD31-4B8C-83A1-F6EECF244321}">
                <p14:modId xmlns:p14="http://schemas.microsoft.com/office/powerpoint/2010/main" val="654787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95" imgH="394" progId="TCLayout.ActiveDocument.1">
                  <p:embed/>
                </p:oleObj>
              </mc:Choice>
              <mc:Fallback>
                <p:oleObj name="think-cell Slide" r:id="rId11" imgW="395" imgH="394" progId="TCLayout.ActiveDocument.1">
                  <p:embed/>
                  <p:pic>
                    <p:nvPicPr>
                      <p:cNvPr id="4" name="think-cell data - do not delete" hidden="1">
                        <a:extLst>
                          <a:ext uri="{FF2B5EF4-FFF2-40B4-BE49-F238E27FC236}">
                            <a16:creationId xmlns:a16="http://schemas.microsoft.com/office/drawing/2014/main" id="{55F3856E-AB56-C9C2-1C1F-CDB31B6160D8}"/>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9F458484-D36F-43E5-B5F3-E5E5A8364F75}"/>
              </a:ext>
            </a:extLst>
          </p:cNvPr>
          <p:cNvSpPr/>
          <p:nvPr userDrawn="1"/>
        </p:nvSpPr>
        <p:spPr>
          <a:xfrm>
            <a:off x="0" y="6537885"/>
            <a:ext cx="12192000" cy="333950"/>
          </a:xfrm>
          <a:prstGeom prst="rect">
            <a:avLst/>
          </a:prstGeom>
          <a:gradFill flip="none" rotWithShape="1">
            <a:gsLst>
              <a:gs pos="55000">
                <a:srgbClr val="004990"/>
              </a:gs>
              <a:gs pos="89000">
                <a:srgbClr val="63AC4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13" name="TextBox 12">
            <a:extLst>
              <a:ext uri="{FF2B5EF4-FFF2-40B4-BE49-F238E27FC236}">
                <a16:creationId xmlns:a16="http://schemas.microsoft.com/office/drawing/2014/main" id="{55524DE9-BF62-4F33-966A-E46A59BF0E15}"/>
              </a:ext>
            </a:extLst>
          </p:cNvPr>
          <p:cNvSpPr txBox="1"/>
          <p:nvPr userDrawn="1"/>
        </p:nvSpPr>
        <p:spPr>
          <a:xfrm>
            <a:off x="1254603" y="6615161"/>
            <a:ext cx="9103039" cy="172355"/>
          </a:xfrm>
          <a:prstGeom prst="rect">
            <a:avLst/>
          </a:prstGeom>
          <a:noFill/>
        </p:spPr>
        <p:txBody>
          <a:bodyPr wrap="square" lIns="0" tIns="0" rIns="0" bIns="0" rtlCol="0" anchor="t" anchorCtr="0">
            <a:spAutoFit/>
          </a:bodyPr>
          <a:lstStyle/>
          <a:p>
            <a:pPr algn="ctr" defTabSz="457200">
              <a:lnSpc>
                <a:spcPct val="120000"/>
              </a:lnSpc>
            </a:pPr>
            <a:endParaRPr lang="en-US" sz="1000" spc="20">
              <a:solidFill>
                <a:prstClr val="white"/>
              </a:solidFill>
              <a:ea typeface="ＭＳ Ｐゴシック" pitchFamily="34" charset="-128"/>
            </a:endParaRPr>
          </a:p>
        </p:txBody>
      </p:sp>
      <p:sp>
        <p:nvSpPr>
          <p:cNvPr id="14" name="Title Placeholder 1">
            <a:extLst>
              <a:ext uri="{FF2B5EF4-FFF2-40B4-BE49-F238E27FC236}">
                <a16:creationId xmlns:a16="http://schemas.microsoft.com/office/drawing/2014/main" id="{B73545E7-1AC8-4B59-B6D7-932FE9A8D2D1}"/>
              </a:ext>
            </a:extLst>
          </p:cNvPr>
          <p:cNvSpPr>
            <a:spLocks noGrp="1"/>
          </p:cNvSpPr>
          <p:nvPr>
            <p:ph type="title"/>
          </p:nvPr>
        </p:nvSpPr>
        <p:spPr>
          <a:xfrm>
            <a:off x="394228" y="112475"/>
            <a:ext cx="11398632" cy="719004"/>
          </a:xfrm>
          <a:prstGeom prst="rect">
            <a:avLst/>
          </a:prstGeom>
        </p:spPr>
        <p:txBody>
          <a:bodyPr vert="horz" lIns="0" tIns="0" rIns="0" bIns="0" rtlCol="0" anchor="t" anchorCtr="0">
            <a:noAutofit/>
          </a:bodyPr>
          <a:lstStyle/>
          <a:p>
            <a:r>
              <a:rPr lang="en-US"/>
              <a:t>Click to edit Master title style</a:t>
            </a:r>
          </a:p>
        </p:txBody>
      </p:sp>
      <p:sp>
        <p:nvSpPr>
          <p:cNvPr id="15" name="Text Placeholder 2">
            <a:extLst>
              <a:ext uri="{FF2B5EF4-FFF2-40B4-BE49-F238E27FC236}">
                <a16:creationId xmlns:a16="http://schemas.microsoft.com/office/drawing/2014/main" id="{90853540-686E-4293-8FC3-75EDACADFED6}"/>
              </a:ext>
            </a:extLst>
          </p:cNvPr>
          <p:cNvSpPr>
            <a:spLocks noGrp="1"/>
          </p:cNvSpPr>
          <p:nvPr>
            <p:ph type="body" idx="1"/>
          </p:nvPr>
        </p:nvSpPr>
        <p:spPr>
          <a:xfrm>
            <a:off x="394228" y="1600201"/>
            <a:ext cx="1136994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a:extLst>
              <a:ext uri="{FF2B5EF4-FFF2-40B4-BE49-F238E27FC236}">
                <a16:creationId xmlns:a16="http://schemas.microsoft.com/office/drawing/2014/main" id="{1681FDC7-E390-4DCE-88A4-A689DDA7C842}"/>
              </a:ext>
            </a:extLst>
          </p:cNvPr>
          <p:cNvSpPr>
            <a:spLocks noGrp="1"/>
          </p:cNvSpPr>
          <p:nvPr>
            <p:ph type="sldNum" sz="quarter" idx="4"/>
          </p:nvPr>
        </p:nvSpPr>
        <p:spPr>
          <a:xfrm>
            <a:off x="10866426" y="6491767"/>
            <a:ext cx="940775" cy="305694"/>
          </a:xfrm>
          <a:prstGeom prst="rect">
            <a:avLst/>
          </a:prstGeom>
        </p:spPr>
        <p:txBody>
          <a:bodyPr vert="horz" lIns="0" tIns="0" rIns="0" bIns="0" rtlCol="0" anchor="b" anchorCtr="0"/>
          <a:lstStyle>
            <a:lvl1pPr algn="r">
              <a:defRPr sz="1200">
                <a:solidFill>
                  <a:schemeClr val="bg1"/>
                </a:solidFill>
              </a:defRPr>
            </a:lvl1pPr>
          </a:lstStyle>
          <a:p>
            <a:pPr defTabSz="457200"/>
            <a:fld id="{AC602EB6-6387-C140-B491-6920ECC9A084}" type="slidenum">
              <a:rPr lang="en-US" smtClean="0">
                <a:solidFill>
                  <a:prstClr val="white"/>
                </a:solidFill>
              </a:rPr>
              <a:pPr defTabSz="457200"/>
              <a:t>‹#›</a:t>
            </a:fld>
            <a:endParaRPr lang="en-US">
              <a:solidFill>
                <a:prstClr val="white"/>
              </a:solidFill>
            </a:endParaRPr>
          </a:p>
        </p:txBody>
      </p:sp>
      <p:cxnSp>
        <p:nvCxnSpPr>
          <p:cNvPr id="17" name="Straight Connector 16">
            <a:extLst>
              <a:ext uri="{FF2B5EF4-FFF2-40B4-BE49-F238E27FC236}">
                <a16:creationId xmlns:a16="http://schemas.microsoft.com/office/drawing/2014/main" id="{7329C05E-839F-47D5-ADF2-F186DC988FC6}"/>
              </a:ext>
            </a:extLst>
          </p:cNvPr>
          <p:cNvCxnSpPr/>
          <p:nvPr userDrawn="1"/>
        </p:nvCxnSpPr>
        <p:spPr>
          <a:xfrm>
            <a:off x="394228" y="815260"/>
            <a:ext cx="11369941"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2" name="Picture 1" descr="CG8.jpg">
            <a:extLst>
              <a:ext uri="{FF2B5EF4-FFF2-40B4-BE49-F238E27FC236}">
                <a16:creationId xmlns:a16="http://schemas.microsoft.com/office/drawing/2014/main" id="{8D11AF61-9E1E-1DB8-7F91-24AD18A64B45}"/>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73596" b="85570"/>
          <a:stretch/>
        </p:blipFill>
        <p:spPr>
          <a:xfrm>
            <a:off x="10200457" y="12520"/>
            <a:ext cx="1656184" cy="788151"/>
          </a:xfrm>
          <a:prstGeom prst="rect">
            <a:avLst/>
          </a:prstGeom>
        </p:spPr>
      </p:pic>
    </p:spTree>
    <p:extLst>
      <p:ext uri="{BB962C8B-B14F-4D97-AF65-F5344CB8AC3E}">
        <p14:creationId xmlns:p14="http://schemas.microsoft.com/office/powerpoint/2010/main" val="4721707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6" r:id="rId3"/>
    <p:sldLayoutId id="2147483667" r:id="rId4"/>
    <p:sldLayoutId id="2147483668" r:id="rId5"/>
    <p:sldLayoutId id="2147483672" r:id="rId6"/>
    <p:sldLayoutId id="2147483670" r:id="rId7"/>
    <p:sldLayoutId id="2147483671" r:id="rId8"/>
  </p:sldLayoutIdLst>
  <p:hf hdr="0" ftr="0" dt="0"/>
  <p:txStyles>
    <p:titleStyle>
      <a:lvl1pPr algn="l" defTabSz="457200" rtl="0" eaLnBrk="1" latinLnBrk="0" hangingPunct="1">
        <a:spcBef>
          <a:spcPct val="0"/>
        </a:spcBef>
        <a:buNone/>
        <a:defRPr sz="24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0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accen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68037DF-4605-5720-E0BC-D1889802A26E}"/>
              </a:ext>
            </a:extLst>
          </p:cNvPr>
          <p:cNvGraphicFramePr>
            <a:graphicFrameLocks noChangeAspect="1"/>
          </p:cNvGraphicFramePr>
          <p:nvPr>
            <p:custDataLst>
              <p:tags r:id="rId1"/>
            </p:custDataLst>
            <p:extLst>
              <p:ext uri="{D42A27DB-BD31-4B8C-83A1-F6EECF244321}">
                <p14:modId xmlns:p14="http://schemas.microsoft.com/office/powerpoint/2010/main" val="2180303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think-cell data - do not delete" hidden="1">
                        <a:extLst>
                          <a:ext uri="{FF2B5EF4-FFF2-40B4-BE49-F238E27FC236}">
                            <a16:creationId xmlns:a16="http://schemas.microsoft.com/office/drawing/2014/main" id="{468037DF-4605-5720-E0BC-D1889802A2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7DD983E2-A425-1608-7A72-37ABFFD281EF}"/>
              </a:ext>
            </a:extLst>
          </p:cNvPr>
          <p:cNvSpPr>
            <a:spLocks noGrp="1"/>
          </p:cNvSpPr>
          <p:nvPr>
            <p:ph type="ctrTitle"/>
          </p:nvPr>
        </p:nvSpPr>
        <p:spPr>
          <a:xfrm>
            <a:off x="209829" y="5041687"/>
            <a:ext cx="8041036" cy="667997"/>
          </a:xfrm>
        </p:spPr>
        <p:txBody>
          <a:bodyPr vert="horz">
            <a:normAutofit fontScale="90000"/>
          </a:bodyPr>
          <a:lstStyle/>
          <a:p>
            <a:r>
              <a:rPr lang="en-US" dirty="0" err="1"/>
              <a:t>ContourGlobal</a:t>
            </a:r>
            <a:r>
              <a:rPr lang="en-US" dirty="0"/>
              <a:t> GHG Emissions Summary Chart – 2022 to 2024</a:t>
            </a:r>
            <a:endParaRPr lang="en-IT" dirty="0"/>
          </a:p>
        </p:txBody>
      </p:sp>
      <p:sp>
        <p:nvSpPr>
          <p:cNvPr id="4" name="Subtitle 3">
            <a:extLst>
              <a:ext uri="{FF2B5EF4-FFF2-40B4-BE49-F238E27FC236}">
                <a16:creationId xmlns:a16="http://schemas.microsoft.com/office/drawing/2014/main" id="{68F73E4E-3031-058D-43AD-DD74BCA5680B}"/>
              </a:ext>
            </a:extLst>
          </p:cNvPr>
          <p:cNvSpPr>
            <a:spLocks noGrp="1"/>
          </p:cNvSpPr>
          <p:nvPr>
            <p:ph type="subTitle" idx="1"/>
          </p:nvPr>
        </p:nvSpPr>
        <p:spPr>
          <a:xfrm>
            <a:off x="294333" y="5575814"/>
            <a:ext cx="7220368" cy="860503"/>
          </a:xfrm>
        </p:spPr>
        <p:txBody>
          <a:bodyPr/>
          <a:lstStyle/>
          <a:p>
            <a:r>
              <a:rPr lang="en-US" dirty="0"/>
              <a:t>16 July 2025</a:t>
            </a:r>
            <a:endParaRPr lang="en-IT" dirty="0"/>
          </a:p>
        </p:txBody>
      </p:sp>
    </p:spTree>
    <p:extLst>
      <p:ext uri="{BB962C8B-B14F-4D97-AF65-F5344CB8AC3E}">
        <p14:creationId xmlns:p14="http://schemas.microsoft.com/office/powerpoint/2010/main" val="438983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980CE91-CB75-9CE2-6790-EEC5FF9D04AC}"/>
              </a:ext>
            </a:extLst>
          </p:cNvPr>
          <p:cNvGraphicFramePr>
            <a:graphicFrameLocks noChangeAspect="1"/>
          </p:cNvGraphicFramePr>
          <p:nvPr>
            <p:custDataLst>
              <p:tags r:id="rId1"/>
            </p:custDataLst>
            <p:extLst>
              <p:ext uri="{D42A27DB-BD31-4B8C-83A1-F6EECF244321}">
                <p14:modId xmlns:p14="http://schemas.microsoft.com/office/powerpoint/2010/main" val="3083465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6" name="think-cell data - do not delete" hidden="1">
                        <a:extLst>
                          <a:ext uri="{FF2B5EF4-FFF2-40B4-BE49-F238E27FC236}">
                            <a16:creationId xmlns:a16="http://schemas.microsoft.com/office/drawing/2014/main" id="{2980CE91-CB75-9CE2-6790-EEC5FF9D04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055AAE8A-D9B2-7942-DE6A-03D7DECF319B}"/>
              </a:ext>
            </a:extLst>
          </p:cNvPr>
          <p:cNvSpPr>
            <a:spLocks noGrp="1"/>
          </p:cNvSpPr>
          <p:nvPr>
            <p:ph type="title"/>
          </p:nvPr>
        </p:nvSpPr>
        <p:spPr/>
        <p:txBody>
          <a:bodyPr vert="horz"/>
          <a:lstStyle/>
          <a:p>
            <a:r>
              <a:rPr lang="en-US" dirty="0" err="1"/>
              <a:t>ContourGlobal</a:t>
            </a:r>
            <a:r>
              <a:rPr lang="en-US" dirty="0"/>
              <a:t> GHG Emissions Summary Chart – 2022 to 2024</a:t>
            </a:r>
            <a:r>
              <a:rPr lang="en-US" baseline="30000" dirty="0"/>
              <a:t>*1</a:t>
            </a:r>
            <a:endParaRPr lang="en-IT" baseline="30000" dirty="0"/>
          </a:p>
        </p:txBody>
      </p:sp>
      <p:sp>
        <p:nvSpPr>
          <p:cNvPr id="3" name="Slide Number Placeholder 2">
            <a:extLst>
              <a:ext uri="{FF2B5EF4-FFF2-40B4-BE49-F238E27FC236}">
                <a16:creationId xmlns:a16="http://schemas.microsoft.com/office/drawing/2014/main" id="{36D2BAC9-322F-6676-1EBF-0AA541F7B7AE}"/>
              </a:ext>
            </a:extLst>
          </p:cNvPr>
          <p:cNvSpPr>
            <a:spLocks noGrp="1"/>
          </p:cNvSpPr>
          <p:nvPr>
            <p:ph type="sldNum" sz="quarter" idx="4294967295"/>
          </p:nvPr>
        </p:nvSpPr>
        <p:spPr>
          <a:xfrm>
            <a:off x="10853929" y="6551613"/>
            <a:ext cx="941387" cy="306387"/>
          </a:xfrm>
        </p:spPr>
        <p:txBody>
          <a:bodyPr/>
          <a:lstStyle/>
          <a:p>
            <a:fld id="{AC602EB6-6387-C140-B491-6920ECC9A084}" type="slidenum">
              <a:rPr lang="en-US" smtClean="0">
                <a:solidFill>
                  <a:prstClr val="white"/>
                </a:solidFill>
              </a:rPr>
              <a:pPr/>
              <a:t>2</a:t>
            </a:fld>
            <a:endParaRPr lang="en-US">
              <a:solidFill>
                <a:prstClr val="white"/>
              </a:solidFill>
            </a:endParaRPr>
          </a:p>
        </p:txBody>
      </p:sp>
      <p:graphicFrame>
        <p:nvGraphicFramePr>
          <p:cNvPr id="9" name="Table 8">
            <a:extLst>
              <a:ext uri="{FF2B5EF4-FFF2-40B4-BE49-F238E27FC236}">
                <a16:creationId xmlns:a16="http://schemas.microsoft.com/office/drawing/2014/main" id="{CAF856DB-90BA-E14B-C4C5-6856E65877E5}"/>
              </a:ext>
            </a:extLst>
          </p:cNvPr>
          <p:cNvGraphicFramePr>
            <a:graphicFrameLocks noGrp="1"/>
          </p:cNvGraphicFramePr>
          <p:nvPr>
            <p:extLst>
              <p:ext uri="{D42A27DB-BD31-4B8C-83A1-F6EECF244321}">
                <p14:modId xmlns:p14="http://schemas.microsoft.com/office/powerpoint/2010/main" val="1983206070"/>
              </p:ext>
            </p:extLst>
          </p:nvPr>
        </p:nvGraphicFramePr>
        <p:xfrm>
          <a:off x="785037" y="2153899"/>
          <a:ext cx="10081437" cy="2550202"/>
        </p:xfrm>
        <a:graphic>
          <a:graphicData uri="http://schemas.openxmlformats.org/drawingml/2006/table">
            <a:tbl>
              <a:tblPr firstRow="1" firstCol="1" bandRow="1">
                <a:tableStyleId>{5C22544A-7EE6-4342-B048-85BDC9FD1C3A}</a:tableStyleId>
              </a:tblPr>
              <a:tblGrid>
                <a:gridCol w="775928">
                  <a:extLst>
                    <a:ext uri="{9D8B030D-6E8A-4147-A177-3AD203B41FA5}">
                      <a16:colId xmlns:a16="http://schemas.microsoft.com/office/drawing/2014/main" val="1572346377"/>
                    </a:ext>
                  </a:extLst>
                </a:gridCol>
                <a:gridCol w="1596905">
                  <a:extLst>
                    <a:ext uri="{9D8B030D-6E8A-4147-A177-3AD203B41FA5}">
                      <a16:colId xmlns:a16="http://schemas.microsoft.com/office/drawing/2014/main" val="4291291839"/>
                    </a:ext>
                  </a:extLst>
                </a:gridCol>
                <a:gridCol w="1733107">
                  <a:extLst>
                    <a:ext uri="{9D8B030D-6E8A-4147-A177-3AD203B41FA5}">
                      <a16:colId xmlns:a16="http://schemas.microsoft.com/office/drawing/2014/main" val="1995824739"/>
                    </a:ext>
                  </a:extLst>
                </a:gridCol>
                <a:gridCol w="1690576">
                  <a:extLst>
                    <a:ext uri="{9D8B030D-6E8A-4147-A177-3AD203B41FA5}">
                      <a16:colId xmlns:a16="http://schemas.microsoft.com/office/drawing/2014/main" val="3730439435"/>
                    </a:ext>
                  </a:extLst>
                </a:gridCol>
                <a:gridCol w="1414131">
                  <a:extLst>
                    <a:ext uri="{9D8B030D-6E8A-4147-A177-3AD203B41FA5}">
                      <a16:colId xmlns:a16="http://schemas.microsoft.com/office/drawing/2014/main" val="1918361036"/>
                    </a:ext>
                  </a:extLst>
                </a:gridCol>
                <a:gridCol w="1520456">
                  <a:extLst>
                    <a:ext uri="{9D8B030D-6E8A-4147-A177-3AD203B41FA5}">
                      <a16:colId xmlns:a16="http://schemas.microsoft.com/office/drawing/2014/main" val="770002053"/>
                    </a:ext>
                  </a:extLst>
                </a:gridCol>
                <a:gridCol w="1350334">
                  <a:extLst>
                    <a:ext uri="{9D8B030D-6E8A-4147-A177-3AD203B41FA5}">
                      <a16:colId xmlns:a16="http://schemas.microsoft.com/office/drawing/2014/main" val="1828165057"/>
                    </a:ext>
                  </a:extLst>
                </a:gridCol>
              </a:tblGrid>
              <a:tr h="1026892">
                <a:tc>
                  <a:txBody>
                    <a:bodyPr/>
                    <a:lstStyle/>
                    <a:p>
                      <a:pPr marL="0" marR="0">
                        <a:spcBef>
                          <a:spcPts val="0"/>
                        </a:spcBef>
                        <a:spcAft>
                          <a:spcPts val="600"/>
                        </a:spcAft>
                      </a:pPr>
                      <a:r>
                        <a:rPr lang="en-CA" sz="1100">
                          <a:effectLst/>
                        </a:rPr>
                        <a:t>Year</a:t>
                      </a:r>
                      <a:endParaRPr lang="en-US" sz="1000">
                        <a:effectLst/>
                        <a:latin typeface="Times New Roman" panose="02020603050405020304" pitchFamily="18" charset="0"/>
                        <a:ea typeface="Aptos" panose="020B0004020202020204" pitchFamily="34" charset="0"/>
                      </a:endParaRPr>
                    </a:p>
                  </a:txBody>
                  <a:tcPr marL="68580" marR="68580" marT="0" marB="0"/>
                </a:tc>
                <a:tc>
                  <a:txBody>
                    <a:bodyPr/>
                    <a:lstStyle/>
                    <a:p>
                      <a:pPr marL="0" marR="0" algn="ctr">
                        <a:spcBef>
                          <a:spcPts val="0"/>
                        </a:spcBef>
                        <a:spcAft>
                          <a:spcPts val="600"/>
                        </a:spcAft>
                      </a:pPr>
                      <a:r>
                        <a:rPr lang="en-CA" sz="1100" dirty="0">
                          <a:effectLst/>
                        </a:rPr>
                        <a:t>CG GHG Emissions Intensity (tCO2e/MWh – electricity generated)</a:t>
                      </a:r>
                      <a:endParaRPr lang="en-US" sz="1000" dirty="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CA" sz="1000" dirty="0">
                          <a:effectLst/>
                        </a:rPr>
                        <a:t>CG GHG Emissions Intensity (tCO2e/MWh – </a:t>
                      </a:r>
                      <a:r>
                        <a:rPr lang="en-US" sz="1000" dirty="0">
                          <a:effectLst/>
                        </a:rPr>
                        <a:t>energy </a:t>
                      </a:r>
                      <a:r>
                        <a:rPr lang="en-CA" sz="1000" dirty="0">
                          <a:effectLst/>
                        </a:rPr>
                        <a:t>generated)</a:t>
                      </a:r>
                      <a:endParaRPr lang="en-US" sz="800" dirty="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a:spcBef>
                          <a:spcPts val="0"/>
                        </a:spcBef>
                        <a:spcAft>
                          <a:spcPts val="600"/>
                        </a:spcAft>
                      </a:pPr>
                      <a:r>
                        <a:rPr lang="en-CA" sz="1100" dirty="0">
                          <a:effectLst/>
                        </a:rPr>
                        <a:t>Year on Year % Reduction GHG Emissions Intensity</a:t>
                      </a:r>
                      <a:endParaRPr lang="en-US" sz="1000" dirty="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a:spcBef>
                          <a:spcPts val="0"/>
                        </a:spcBef>
                        <a:spcAft>
                          <a:spcPts val="600"/>
                        </a:spcAft>
                      </a:pPr>
                      <a:r>
                        <a:rPr lang="en-CA" sz="1100" dirty="0">
                          <a:effectLst/>
                        </a:rPr>
                        <a:t>CG Scope 1 Absolute GHG Emissions</a:t>
                      </a:r>
                      <a:endParaRPr lang="en-US" sz="1000" dirty="0">
                        <a:effectLst/>
                      </a:endParaRPr>
                    </a:p>
                    <a:p>
                      <a:pPr marL="0" marR="0" algn="ctr">
                        <a:spcBef>
                          <a:spcPts val="0"/>
                        </a:spcBef>
                        <a:spcAft>
                          <a:spcPts val="600"/>
                        </a:spcAft>
                      </a:pPr>
                      <a:r>
                        <a:rPr lang="en-CA" sz="1100" dirty="0">
                          <a:effectLst/>
                        </a:rPr>
                        <a:t>(mtCO2e)</a:t>
                      </a:r>
                      <a:endParaRPr lang="en-US" sz="1000" dirty="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a:spcBef>
                          <a:spcPts val="0"/>
                        </a:spcBef>
                        <a:spcAft>
                          <a:spcPts val="600"/>
                        </a:spcAft>
                      </a:pPr>
                      <a:r>
                        <a:rPr lang="en-CA" sz="1100" dirty="0">
                          <a:effectLst/>
                        </a:rPr>
                        <a:t>Year on Year % Reduction Scope 1 Absolute Emissions</a:t>
                      </a:r>
                      <a:endParaRPr lang="en-US" sz="1000" dirty="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a:spcBef>
                          <a:spcPts val="0"/>
                        </a:spcBef>
                        <a:spcAft>
                          <a:spcPts val="600"/>
                        </a:spcAft>
                      </a:pPr>
                      <a:r>
                        <a:rPr lang="fr-FR" sz="1100" dirty="0">
                          <a:effectLst/>
                        </a:rPr>
                        <a:t>CG Scope 2 Emissions (mtCO2e)</a:t>
                      </a:r>
                      <a:endParaRPr lang="en-US" sz="1000" dirty="0">
                        <a:effectLst/>
                        <a:latin typeface="Times New Roman" panose="02020603050405020304" pitchFamily="18" charset="0"/>
                        <a:ea typeface="Aptos" panose="020B0004020202020204" pitchFamily="34" charset="0"/>
                      </a:endParaRPr>
                    </a:p>
                  </a:txBody>
                  <a:tcPr marL="68580" marR="68580" marT="0" marB="0" anchor="ctr"/>
                </a:tc>
                <a:extLst>
                  <a:ext uri="{0D108BD9-81ED-4DB2-BD59-A6C34878D82A}">
                    <a16:rowId xmlns:a16="http://schemas.microsoft.com/office/drawing/2014/main" val="498265867"/>
                  </a:ext>
                </a:extLst>
              </a:tr>
              <a:tr h="507770">
                <a:tc>
                  <a:txBody>
                    <a:bodyPr/>
                    <a:lstStyle/>
                    <a:p>
                      <a:pPr marL="0" marR="0" algn="just">
                        <a:spcBef>
                          <a:spcPts val="0"/>
                        </a:spcBef>
                        <a:spcAft>
                          <a:spcPts val="600"/>
                        </a:spcAft>
                      </a:pPr>
                      <a:r>
                        <a:rPr lang="en-CA" sz="1100">
                          <a:effectLst/>
                        </a:rPr>
                        <a:t>2022</a:t>
                      </a:r>
                      <a:endParaRPr lang="en-US" sz="1000">
                        <a:effectLst/>
                        <a:latin typeface="Times New Roman" panose="02020603050405020304" pitchFamily="18" charset="0"/>
                        <a:ea typeface="Aptos" panose="020B0004020202020204" pitchFamily="34" charset="0"/>
                      </a:endParaRPr>
                    </a:p>
                  </a:txBody>
                  <a:tcPr marL="68580" marR="68580" marT="0" marB="0"/>
                </a:tc>
                <a:tc>
                  <a:txBody>
                    <a:bodyPr/>
                    <a:lstStyle/>
                    <a:p>
                      <a:pPr marL="0" marR="0" algn="ctr">
                        <a:spcBef>
                          <a:spcPts val="0"/>
                        </a:spcBef>
                        <a:spcAft>
                          <a:spcPts val="600"/>
                        </a:spcAft>
                      </a:pPr>
                      <a:r>
                        <a:rPr lang="en-CA" sz="1100">
                          <a:effectLst/>
                        </a:rPr>
                        <a:t>0.60</a:t>
                      </a:r>
                      <a:endParaRPr lang="en-US" sz="100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defTabSz="457200" rtl="0" eaLnBrk="1" latinLnBrk="0" hangingPunct="1">
                        <a:spcBef>
                          <a:spcPts val="0"/>
                        </a:spcBef>
                        <a:spcAft>
                          <a:spcPts val="600"/>
                        </a:spcAft>
                      </a:pPr>
                      <a:r>
                        <a:rPr lang="en-US" sz="1100" kern="1200" dirty="0">
                          <a:solidFill>
                            <a:schemeClr val="dk1"/>
                          </a:solidFill>
                          <a:effectLst/>
                          <a:latin typeface="+mn-lt"/>
                          <a:ea typeface="+mn-ea"/>
                          <a:cs typeface="+mn-cs"/>
                        </a:rPr>
                        <a:t>0.46</a:t>
                      </a:r>
                    </a:p>
                  </a:txBody>
                  <a:tcPr marL="68580" marR="68580" marT="0" marB="0" anchor="ctr"/>
                </a:tc>
                <a:tc>
                  <a:txBody>
                    <a:bodyPr/>
                    <a:lstStyle/>
                    <a:p>
                      <a:pPr marL="0" marR="0" algn="ctr">
                        <a:spcBef>
                          <a:spcPts val="0"/>
                        </a:spcBef>
                        <a:spcAft>
                          <a:spcPts val="600"/>
                        </a:spcAft>
                      </a:pPr>
                      <a:r>
                        <a:rPr lang="en-CA" sz="1100" dirty="0">
                          <a:effectLst/>
                        </a:rPr>
                        <a:t> </a:t>
                      </a:r>
                      <a:endParaRPr lang="en-US" sz="1000" dirty="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a:spcBef>
                          <a:spcPts val="0"/>
                        </a:spcBef>
                        <a:spcAft>
                          <a:spcPts val="600"/>
                        </a:spcAft>
                      </a:pPr>
                      <a:r>
                        <a:rPr lang="en-CA" sz="1100">
                          <a:effectLst/>
                        </a:rPr>
                        <a:t>13.7</a:t>
                      </a:r>
                      <a:endParaRPr lang="en-US" sz="100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a:spcBef>
                          <a:spcPts val="0"/>
                        </a:spcBef>
                        <a:spcAft>
                          <a:spcPts val="600"/>
                        </a:spcAft>
                      </a:pPr>
                      <a:r>
                        <a:rPr lang="en-CA" sz="1100" dirty="0">
                          <a:effectLst/>
                        </a:rPr>
                        <a:t> </a:t>
                      </a:r>
                      <a:endParaRPr lang="en-US" sz="1000" dirty="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a:spcBef>
                          <a:spcPts val="0"/>
                        </a:spcBef>
                        <a:spcAft>
                          <a:spcPts val="600"/>
                        </a:spcAft>
                      </a:pPr>
                      <a:r>
                        <a:rPr lang="en-CA" sz="1100">
                          <a:effectLst/>
                        </a:rPr>
                        <a:t>0.02</a:t>
                      </a:r>
                      <a:endParaRPr lang="en-US" sz="1000">
                        <a:effectLst/>
                        <a:latin typeface="Times New Roman" panose="02020603050405020304" pitchFamily="18" charset="0"/>
                        <a:ea typeface="Aptos" panose="020B0004020202020204" pitchFamily="34" charset="0"/>
                      </a:endParaRPr>
                    </a:p>
                  </a:txBody>
                  <a:tcPr marL="68580" marR="68580" marT="0" marB="0" anchor="ctr"/>
                </a:tc>
                <a:extLst>
                  <a:ext uri="{0D108BD9-81ED-4DB2-BD59-A6C34878D82A}">
                    <a16:rowId xmlns:a16="http://schemas.microsoft.com/office/drawing/2014/main" val="1687179102"/>
                  </a:ext>
                </a:extLst>
              </a:tr>
              <a:tr h="507770">
                <a:tc>
                  <a:txBody>
                    <a:bodyPr/>
                    <a:lstStyle/>
                    <a:p>
                      <a:pPr marL="0" marR="0" algn="just">
                        <a:spcBef>
                          <a:spcPts val="0"/>
                        </a:spcBef>
                        <a:spcAft>
                          <a:spcPts val="600"/>
                        </a:spcAft>
                      </a:pPr>
                      <a:r>
                        <a:rPr lang="en-CA" sz="1100">
                          <a:effectLst/>
                        </a:rPr>
                        <a:t>2023</a:t>
                      </a:r>
                      <a:endParaRPr lang="en-US" sz="1000">
                        <a:effectLst/>
                        <a:latin typeface="Times New Roman" panose="02020603050405020304" pitchFamily="18" charset="0"/>
                        <a:ea typeface="Aptos" panose="020B0004020202020204" pitchFamily="34" charset="0"/>
                      </a:endParaRPr>
                    </a:p>
                  </a:txBody>
                  <a:tcPr marL="68580" marR="68580" marT="0" marB="0"/>
                </a:tc>
                <a:tc>
                  <a:txBody>
                    <a:bodyPr/>
                    <a:lstStyle/>
                    <a:p>
                      <a:pPr marL="0" marR="0" algn="ctr">
                        <a:spcBef>
                          <a:spcPts val="0"/>
                        </a:spcBef>
                        <a:spcAft>
                          <a:spcPts val="600"/>
                        </a:spcAft>
                      </a:pPr>
                      <a:r>
                        <a:rPr lang="en-CA" sz="1100" dirty="0">
                          <a:effectLst/>
                        </a:rPr>
                        <a:t>0.58</a:t>
                      </a:r>
                      <a:endParaRPr lang="en-US" sz="1000" dirty="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defTabSz="457200" rtl="0" eaLnBrk="1" latinLnBrk="0" hangingPunct="1">
                        <a:spcBef>
                          <a:spcPts val="0"/>
                        </a:spcBef>
                        <a:spcAft>
                          <a:spcPts val="600"/>
                        </a:spcAft>
                      </a:pPr>
                      <a:r>
                        <a:rPr lang="en-US" sz="1100" kern="1200" dirty="0">
                          <a:solidFill>
                            <a:schemeClr val="dk1"/>
                          </a:solidFill>
                          <a:effectLst/>
                          <a:latin typeface="+mn-lt"/>
                          <a:ea typeface="+mn-ea"/>
                          <a:cs typeface="+mn-cs"/>
                        </a:rPr>
                        <a:t>0.45</a:t>
                      </a:r>
                    </a:p>
                  </a:txBody>
                  <a:tcPr marL="68580" marR="68580" marT="0" marB="0" anchor="ctr"/>
                </a:tc>
                <a:tc>
                  <a:txBody>
                    <a:bodyPr/>
                    <a:lstStyle/>
                    <a:p>
                      <a:pPr marL="0" marR="0" algn="ctr">
                        <a:spcBef>
                          <a:spcPts val="0"/>
                        </a:spcBef>
                        <a:spcAft>
                          <a:spcPts val="600"/>
                        </a:spcAft>
                      </a:pPr>
                      <a:r>
                        <a:rPr lang="en-CA" sz="1100" dirty="0">
                          <a:effectLst/>
                        </a:rPr>
                        <a:t>-3% / -2%</a:t>
                      </a:r>
                      <a:endParaRPr lang="en-US" sz="1000" dirty="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a:spcBef>
                          <a:spcPts val="0"/>
                        </a:spcBef>
                        <a:spcAft>
                          <a:spcPts val="600"/>
                        </a:spcAft>
                      </a:pPr>
                      <a:r>
                        <a:rPr lang="en-CA" sz="1100">
                          <a:effectLst/>
                        </a:rPr>
                        <a:t>11.9</a:t>
                      </a:r>
                      <a:endParaRPr lang="en-US" sz="100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a:spcBef>
                          <a:spcPts val="0"/>
                        </a:spcBef>
                        <a:spcAft>
                          <a:spcPts val="600"/>
                        </a:spcAft>
                      </a:pPr>
                      <a:r>
                        <a:rPr lang="en-CA" sz="1100">
                          <a:effectLst/>
                        </a:rPr>
                        <a:t>-13%</a:t>
                      </a:r>
                      <a:endParaRPr lang="en-US" sz="100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a:spcBef>
                          <a:spcPts val="0"/>
                        </a:spcBef>
                        <a:spcAft>
                          <a:spcPts val="600"/>
                        </a:spcAft>
                      </a:pPr>
                      <a:r>
                        <a:rPr lang="en-CA" sz="1100">
                          <a:effectLst/>
                        </a:rPr>
                        <a:t>0.03</a:t>
                      </a:r>
                      <a:endParaRPr lang="en-US" sz="1000">
                        <a:effectLst/>
                        <a:latin typeface="Times New Roman" panose="02020603050405020304" pitchFamily="18" charset="0"/>
                        <a:ea typeface="Aptos" panose="020B0004020202020204" pitchFamily="34" charset="0"/>
                      </a:endParaRPr>
                    </a:p>
                  </a:txBody>
                  <a:tcPr marL="68580" marR="68580" marT="0" marB="0" anchor="ctr"/>
                </a:tc>
                <a:extLst>
                  <a:ext uri="{0D108BD9-81ED-4DB2-BD59-A6C34878D82A}">
                    <a16:rowId xmlns:a16="http://schemas.microsoft.com/office/drawing/2014/main" val="1289615851"/>
                  </a:ext>
                </a:extLst>
              </a:tr>
              <a:tr h="507770">
                <a:tc>
                  <a:txBody>
                    <a:bodyPr/>
                    <a:lstStyle/>
                    <a:p>
                      <a:pPr marL="0" marR="0" algn="just">
                        <a:spcBef>
                          <a:spcPts val="0"/>
                        </a:spcBef>
                        <a:spcAft>
                          <a:spcPts val="600"/>
                        </a:spcAft>
                      </a:pPr>
                      <a:r>
                        <a:rPr lang="en-CA" sz="1100">
                          <a:effectLst/>
                        </a:rPr>
                        <a:t>2024</a:t>
                      </a:r>
                      <a:endParaRPr lang="en-US" sz="1000">
                        <a:effectLst/>
                        <a:latin typeface="Times New Roman" panose="02020603050405020304" pitchFamily="18" charset="0"/>
                        <a:ea typeface="Aptos" panose="020B0004020202020204" pitchFamily="34" charset="0"/>
                      </a:endParaRPr>
                    </a:p>
                  </a:txBody>
                  <a:tcPr marL="68580" marR="68580" marT="0" marB="0"/>
                </a:tc>
                <a:tc>
                  <a:txBody>
                    <a:bodyPr/>
                    <a:lstStyle/>
                    <a:p>
                      <a:pPr marL="0" marR="0" algn="ctr">
                        <a:spcBef>
                          <a:spcPts val="0"/>
                        </a:spcBef>
                        <a:spcAft>
                          <a:spcPts val="600"/>
                        </a:spcAft>
                      </a:pPr>
                      <a:r>
                        <a:rPr lang="en-CA" sz="1100" dirty="0">
                          <a:effectLst/>
                        </a:rPr>
                        <a:t>0.4</a:t>
                      </a:r>
                      <a:r>
                        <a:rPr lang="bg-BG" sz="1100" dirty="0">
                          <a:effectLst/>
                        </a:rPr>
                        <a:t>8</a:t>
                      </a:r>
                      <a:endParaRPr lang="en-US" sz="1000" dirty="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defTabSz="457200" rtl="0" eaLnBrk="1" latinLnBrk="0" hangingPunct="1">
                        <a:spcBef>
                          <a:spcPts val="0"/>
                        </a:spcBef>
                        <a:spcAft>
                          <a:spcPts val="600"/>
                        </a:spcAft>
                      </a:pPr>
                      <a:r>
                        <a:rPr lang="en-US" sz="1100" kern="1200" dirty="0">
                          <a:solidFill>
                            <a:schemeClr val="dk1"/>
                          </a:solidFill>
                          <a:effectLst/>
                          <a:latin typeface="+mn-lt"/>
                          <a:ea typeface="+mn-ea"/>
                          <a:cs typeface="+mn-cs"/>
                        </a:rPr>
                        <a:t>0.35</a:t>
                      </a:r>
                    </a:p>
                  </a:txBody>
                  <a:tcPr marL="68580" marR="68580" marT="0" marB="0" anchor="ctr"/>
                </a:tc>
                <a:tc>
                  <a:txBody>
                    <a:bodyPr/>
                    <a:lstStyle/>
                    <a:p>
                      <a:pPr marL="0" marR="0" algn="ctr">
                        <a:spcBef>
                          <a:spcPts val="0"/>
                        </a:spcBef>
                        <a:spcAft>
                          <a:spcPts val="600"/>
                        </a:spcAft>
                      </a:pPr>
                      <a:r>
                        <a:rPr lang="en-CA" sz="1100" dirty="0">
                          <a:effectLst/>
                        </a:rPr>
                        <a:t>-17% / -22%</a:t>
                      </a:r>
                      <a:endParaRPr lang="en-US" sz="1000" dirty="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a:spcBef>
                          <a:spcPts val="0"/>
                        </a:spcBef>
                        <a:spcAft>
                          <a:spcPts val="600"/>
                        </a:spcAft>
                      </a:pPr>
                      <a:r>
                        <a:rPr lang="en-CA" sz="1100" dirty="0">
                          <a:effectLst/>
                        </a:rPr>
                        <a:t>7.</a:t>
                      </a:r>
                      <a:r>
                        <a:rPr lang="bg-BG" sz="1100" dirty="0">
                          <a:effectLst/>
                        </a:rPr>
                        <a:t>5</a:t>
                      </a:r>
                      <a:endParaRPr lang="en-US" sz="1000" dirty="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a:spcBef>
                          <a:spcPts val="0"/>
                        </a:spcBef>
                        <a:spcAft>
                          <a:spcPts val="600"/>
                        </a:spcAft>
                      </a:pPr>
                      <a:r>
                        <a:rPr lang="en-CA" sz="1100" dirty="0">
                          <a:effectLst/>
                        </a:rPr>
                        <a:t>-37%</a:t>
                      </a:r>
                      <a:endParaRPr lang="en-US" sz="1000" dirty="0">
                        <a:effectLst/>
                        <a:latin typeface="Times New Roman" panose="02020603050405020304" pitchFamily="18" charset="0"/>
                        <a:ea typeface="Aptos" panose="020B0004020202020204" pitchFamily="34" charset="0"/>
                      </a:endParaRPr>
                    </a:p>
                  </a:txBody>
                  <a:tcPr marL="68580" marR="68580" marT="0" marB="0" anchor="ctr"/>
                </a:tc>
                <a:tc>
                  <a:txBody>
                    <a:bodyPr/>
                    <a:lstStyle/>
                    <a:p>
                      <a:pPr marL="0" marR="0" algn="ctr">
                        <a:spcBef>
                          <a:spcPts val="0"/>
                        </a:spcBef>
                        <a:spcAft>
                          <a:spcPts val="600"/>
                        </a:spcAft>
                      </a:pPr>
                      <a:r>
                        <a:rPr lang="bg-BG" sz="1100" dirty="0">
                          <a:effectLst/>
                        </a:rPr>
                        <a:t>0.02</a:t>
                      </a:r>
                      <a:endParaRPr lang="en-US" sz="1000" dirty="0">
                        <a:effectLst/>
                        <a:latin typeface="Times New Roman" panose="02020603050405020304" pitchFamily="18" charset="0"/>
                        <a:ea typeface="Aptos" panose="020B0004020202020204" pitchFamily="34" charset="0"/>
                      </a:endParaRPr>
                    </a:p>
                  </a:txBody>
                  <a:tcPr marL="68580" marR="68580" marT="0" marB="0" anchor="ctr"/>
                </a:tc>
                <a:extLst>
                  <a:ext uri="{0D108BD9-81ED-4DB2-BD59-A6C34878D82A}">
                    <a16:rowId xmlns:a16="http://schemas.microsoft.com/office/drawing/2014/main" val="2557368010"/>
                  </a:ext>
                </a:extLst>
              </a:tr>
            </a:tbl>
          </a:graphicData>
        </a:graphic>
      </p:graphicFrame>
    </p:spTree>
    <p:extLst>
      <p:ext uri="{BB962C8B-B14F-4D97-AF65-F5344CB8AC3E}">
        <p14:creationId xmlns:p14="http://schemas.microsoft.com/office/powerpoint/2010/main" val="1265502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59AD3C-4C94-0C67-5AA8-4AE7A3309FE7}"/>
              </a:ext>
            </a:extLst>
          </p:cNvPr>
          <p:cNvSpPr>
            <a:spLocks noGrp="1"/>
          </p:cNvSpPr>
          <p:nvPr>
            <p:ph idx="1"/>
          </p:nvPr>
        </p:nvSpPr>
        <p:spPr>
          <a:xfrm>
            <a:off x="394228" y="1201479"/>
            <a:ext cx="11369941" cy="4924685"/>
          </a:xfrm>
        </p:spPr>
        <p:txBody>
          <a:bodyPr>
            <a:normAutofit fontScale="70000" lnSpcReduction="20000"/>
          </a:bodyPr>
          <a:lstStyle/>
          <a:p>
            <a:pPr marL="0" indent="0">
              <a:buNone/>
            </a:pPr>
            <a:r>
              <a:rPr lang="en-US" dirty="0"/>
              <a:t>This document contains data reflecting </a:t>
            </a:r>
            <a:r>
              <a:rPr lang="en-US" dirty="0" err="1"/>
              <a:t>ContourGlobal’s</a:t>
            </a:r>
            <a:r>
              <a:rPr lang="en-US" dirty="0"/>
              <a:t> current expectations and projections regarding future events, including, but not limited to, the performance of the organization. These expectations and projections are subject to risks and uncertainties inherent to the energy sector, including factors beyond </a:t>
            </a:r>
            <a:r>
              <a:rPr lang="en-US" dirty="0" err="1"/>
              <a:t>ContourGlobal’s</a:t>
            </a:r>
            <a:r>
              <a:rPr lang="en-US" dirty="0"/>
              <a:t> control, which may cause actual results or performance to differ materially from those expressed or </a:t>
            </a:r>
            <a:r>
              <a:rPr lang="en-US"/>
              <a:t>implied.</a:t>
            </a:r>
          </a:p>
          <a:p>
            <a:pPr marL="0" indent="0">
              <a:buNone/>
            </a:pPr>
            <a:r>
              <a:rPr lang="en-US"/>
              <a:t>Readers </a:t>
            </a:r>
            <a:r>
              <a:rPr lang="en-US" dirty="0"/>
              <a:t>are cautioned not to place undue reliance on this data, which are was made as of the date of this document and may be subject to change without notice. </a:t>
            </a:r>
            <a:r>
              <a:rPr lang="en-US" dirty="0" err="1"/>
              <a:t>ContourGlobal</a:t>
            </a:r>
            <a:r>
              <a:rPr lang="en-US" dirty="0"/>
              <a:t> does not undertake any obligation to update or revise this document to reflect subsequent events or circumstances.</a:t>
            </a:r>
          </a:p>
          <a:p>
            <a:pPr marL="0" indent="0">
              <a:buNone/>
            </a:pPr>
            <a:r>
              <a:rPr lang="en-US" dirty="0"/>
              <a:t>This document is provided for information purposes only and does not constitute legal, financial, or investment advice. It is not an offer, invitation, or solicitation to underwrite, subscribe for, or acquire any securities of </a:t>
            </a:r>
            <a:r>
              <a:rPr lang="en-US" dirty="0" err="1"/>
              <a:t>ContourGlobal</a:t>
            </a:r>
            <a:r>
              <a:rPr lang="en-US" dirty="0"/>
              <a:t> or its subsidiaries. Any investment decision should be made exclusively based on the relevant prospectus or documentation made available to prospective investors.</a:t>
            </a:r>
          </a:p>
          <a:p>
            <a:pPr marL="0" indent="0">
              <a:buNone/>
            </a:pPr>
            <a:r>
              <a:rPr lang="en-US" dirty="0"/>
              <a:t>The distribution of this document may be restricted by law in certain jurisdictions, and recipients are responsible for ensuring compliance with applicable laws and regulations. </a:t>
            </a:r>
            <a:r>
              <a:rPr lang="en-US" dirty="0" err="1"/>
              <a:t>ContourGlobal</a:t>
            </a:r>
            <a:r>
              <a:rPr lang="en-US" dirty="0"/>
              <a:t>, its affiliates, and representatives expressly disclaim any liability for any loss or damage arising from the use of this document or its contents.</a:t>
            </a:r>
          </a:p>
          <a:p>
            <a:endParaRPr lang="en-US" dirty="0"/>
          </a:p>
        </p:txBody>
      </p:sp>
      <p:sp>
        <p:nvSpPr>
          <p:cNvPr id="3" name="Title 2">
            <a:extLst>
              <a:ext uri="{FF2B5EF4-FFF2-40B4-BE49-F238E27FC236}">
                <a16:creationId xmlns:a16="http://schemas.microsoft.com/office/drawing/2014/main" id="{5382C214-F3AD-3D2B-69E7-56F29AAA0CF3}"/>
              </a:ext>
            </a:extLst>
          </p:cNvPr>
          <p:cNvSpPr>
            <a:spLocks noGrp="1"/>
          </p:cNvSpPr>
          <p:nvPr>
            <p:ph type="title"/>
          </p:nvPr>
        </p:nvSpPr>
        <p:spPr/>
        <p:txBody>
          <a:bodyPr/>
          <a:lstStyle/>
          <a:p>
            <a:r>
              <a:rPr lang="en-US" dirty="0"/>
              <a:t>Disclaimer</a:t>
            </a:r>
          </a:p>
        </p:txBody>
      </p:sp>
    </p:spTree>
    <p:extLst>
      <p:ext uri="{BB962C8B-B14F-4D97-AF65-F5344CB8AC3E}">
        <p14:creationId xmlns:p14="http://schemas.microsoft.com/office/powerpoint/2010/main" val="30224498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61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ntourGlobal">
      <a:dk1>
        <a:sysClr val="windowText" lastClr="000000"/>
      </a:dk1>
      <a:lt1>
        <a:sysClr val="window" lastClr="FFFFFF"/>
      </a:lt1>
      <a:dk2>
        <a:srgbClr val="5F6062"/>
      </a:dk2>
      <a:lt2>
        <a:srgbClr val="C3D0E4"/>
      </a:lt2>
      <a:accent1>
        <a:srgbClr val="004990"/>
      </a:accent1>
      <a:accent2>
        <a:srgbClr val="7AC143"/>
      </a:accent2>
      <a:accent3>
        <a:srgbClr val="56A0D3"/>
      </a:accent3>
      <a:accent4>
        <a:srgbClr val="F58025"/>
      </a:accent4>
      <a:accent5>
        <a:srgbClr val="9A9CCD"/>
      </a:accent5>
      <a:accent6>
        <a:srgbClr val="2CAFA4"/>
      </a:accent6>
      <a:hlink>
        <a:srgbClr val="FDB913"/>
      </a:hlink>
      <a:folHlink>
        <a:srgbClr val="90492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xecutive Org Chart for KKR 22022024 rev AC" id="{CC365CBD-6E80-4347-ACB6-BCA7F343FDF4}" vid="{F383003B-2AC7-C24E-B2E3-9C4DE05163C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8244696-f5f9-409d-816c-dd1e8a2b8dd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CE6EE523BC85745BC7BEE9D7484D4F5" ma:contentTypeVersion="2" ma:contentTypeDescription="Create a new document." ma:contentTypeScope="" ma:versionID="ea18b94e31c7dc7c9432e863fae73578">
  <xsd:schema xmlns:xsd="http://www.w3.org/2001/XMLSchema" xmlns:xs="http://www.w3.org/2001/XMLSchema" xmlns:p="http://schemas.microsoft.com/office/2006/metadata/properties" xmlns:ns3="68244696-f5f9-409d-816c-dd1e8a2b8dd5" targetNamespace="http://schemas.microsoft.com/office/2006/metadata/properties" ma:root="true" ma:fieldsID="3f554891cf22db4f9e53aede7fc06367" ns3:_="">
    <xsd:import namespace="68244696-f5f9-409d-816c-dd1e8a2b8dd5"/>
    <xsd:element name="properties">
      <xsd:complexType>
        <xsd:sequence>
          <xsd:element name="documentManagement">
            <xsd:complexType>
              <xsd:all>
                <xsd:element ref="ns3:MediaServiceDateTake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244696-f5f9-409d-816c-dd1e8a2b8dd5"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338226-85AC-4A77-80E6-558BA79C2F59}">
  <ds:schemaRefs>
    <ds:schemaRef ds:uri="http://purl.org/dc/terms/"/>
    <ds:schemaRef ds:uri="http://purl.org/dc/dcmitype/"/>
    <ds:schemaRef ds:uri="68244696-f5f9-409d-816c-dd1e8a2b8dd5"/>
    <ds:schemaRef ds:uri="http://purl.org/dc/elements/1.1/"/>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359A02D9-B599-41BC-863A-C4AB7E0CB2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244696-f5f9-409d-816c-dd1e8a2b8d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C98A9F-48B8-4872-BE78-6B3D3AC20F84}">
  <ds:schemaRefs>
    <ds:schemaRef ds:uri="http://schemas.microsoft.com/sharepoint/v3/contenttype/forms"/>
  </ds:schemaRefs>
</ds:datastoreItem>
</file>

<file path=docMetadata/LabelInfo.xml><?xml version="1.0" encoding="utf-8"?>
<clbl:labelList xmlns:clbl="http://schemas.microsoft.com/office/2020/mipLabelMetadata">
  <clbl:label id="{a6c0d0a6-a4b9-4802-9a97-568759608577}" enabled="1" method="Standard" siteId="{f2fe6bd3-9c4a-485b-ae69-e18820a88130}" removed="0"/>
</clbl:labelList>
</file>

<file path=docProps/app.xml><?xml version="1.0" encoding="utf-8"?>
<Properties xmlns="http://schemas.openxmlformats.org/officeDocument/2006/extended-properties" xmlns:vt="http://schemas.openxmlformats.org/officeDocument/2006/docPropsVTypes">
  <Template/>
  <TotalTime>41637</TotalTime>
  <Words>356</Words>
  <Application>Microsoft Office PowerPoint</Application>
  <PresentationFormat>Widescreen</PresentationFormat>
  <Paragraphs>38</Paragraphs>
  <Slides>3</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2</vt:i4>
      </vt:variant>
      <vt:variant>
        <vt:lpstr>Slide Titles</vt:lpstr>
      </vt:variant>
      <vt:variant>
        <vt:i4>3</vt:i4>
      </vt:variant>
    </vt:vector>
  </HeadingPairs>
  <TitlesOfParts>
    <vt:vector size="12" baseType="lpstr">
      <vt:lpstr>Aptos</vt:lpstr>
      <vt:lpstr>Arial</vt:lpstr>
      <vt:lpstr>Calibri</vt:lpstr>
      <vt:lpstr>Calibri Light</vt:lpstr>
      <vt:lpstr>Times New Roman</vt:lpstr>
      <vt:lpstr>Office Theme</vt:lpstr>
      <vt:lpstr>1_Office Theme</vt:lpstr>
      <vt:lpstr>think-cell Slide</vt:lpstr>
      <vt:lpstr>Acrobat Document</vt:lpstr>
      <vt:lpstr>ContourGlobal GHG Emissions Summary Chart – 2022 to 2024</vt:lpstr>
      <vt:lpstr>ContourGlobal GHG Emissions Summary Chart – 2022 to 2024*1</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Giuliana Esposto</dc:creator>
  <cp:lastModifiedBy>Linda Wrong</cp:lastModifiedBy>
  <cp:revision>14</cp:revision>
  <dcterms:created xsi:type="dcterms:W3CDTF">2024-03-06T18:44:08Z</dcterms:created>
  <dcterms:modified xsi:type="dcterms:W3CDTF">2025-07-16T12:13:37Z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0x0101008CE6EE523BC85745BC7BEE9D7484D4F5</vt:lpwstr>
  </property>
  <property fmtid="{D5CDD505-2E9C-101B-9397-08002B2CF9AE}" pid="3" name="MediaServiceImageTags">
    <vt:lpwstr/>
  </property>
</Properties>
</file>